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6858000" cx="12192000"/>
  <p:notesSz cx="6858000" cy="9144000"/>
  <p:embeddedFontLst>
    <p:embeddedFont>
      <p:font typeface="Century Gothic"/>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44" roundtripDataSignature="AMtx7micvc7i8Xvameo/8uPrxmF/ptWn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09DAD7-1F7B-4622-96F0-9D9018DF7059}">
  <a:tblStyle styleId="{7E09DAD7-1F7B-4622-96F0-9D9018DF705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regular.fntdata"/><Relationship Id="rId20" Type="http://schemas.openxmlformats.org/officeDocument/2006/relationships/slide" Target="slides/slide14.xml"/><Relationship Id="rId42" Type="http://schemas.openxmlformats.org/officeDocument/2006/relationships/font" Target="fonts/CenturyGothic-italic.fntdata"/><Relationship Id="rId41" Type="http://schemas.openxmlformats.org/officeDocument/2006/relationships/font" Target="fonts/CenturyGothic-bold.fntdata"/><Relationship Id="rId22" Type="http://schemas.openxmlformats.org/officeDocument/2006/relationships/slide" Target="slides/slide16.xml"/><Relationship Id="rId44" Type="http://customschemas.google.com/relationships/presentationmetadata" Target="metadata"/><Relationship Id="rId21" Type="http://schemas.openxmlformats.org/officeDocument/2006/relationships/slide" Target="slides/slide15.xml"/><Relationship Id="rId43" Type="http://schemas.openxmlformats.org/officeDocument/2006/relationships/font" Target="fonts/CenturyGothic-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1.png>
</file>

<file path=ppt/media/image12.jpg>
</file>

<file path=ppt/media/image13.png>
</file>

<file path=ppt/media/image15.jpg>
</file>

<file path=ppt/media/image16.jpg>
</file>

<file path=ppt/media/image17.jpg>
</file>

<file path=ppt/media/image19.png>
</file>

<file path=ppt/media/image20.png>
</file>

<file path=ppt/media/image21.jpg>
</file>

<file path=ppt/media/image22.jpg>
</file>

<file path=ppt/media/image23.jpg>
</file>

<file path=ppt/media/image24.png>
</file>

<file path=ppt/media/image25.png>
</file>

<file path=ppt/media/image26.png>
</file>

<file path=ppt/media/image3.png>
</file>

<file path=ppt/media/image4.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9" name="Google Shape;279;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a:t>1. Improved productivity of staff and reduced human labor</a:t>
            </a:r>
            <a:endParaRPr/>
          </a:p>
          <a:p>
            <a:pPr indent="0" lvl="0" marL="0" rtl="0" algn="l">
              <a:spcBef>
                <a:spcPts val="0"/>
              </a:spcBef>
              <a:spcAft>
                <a:spcPts val="0"/>
              </a:spcAft>
              <a:buNone/>
            </a:pPr>
            <a:r>
              <a:rPr lang="en-US"/>
              <a:t>Thanks to IoT solutions, mundane tasks can be done automatically, so human resources may be transferred to more complex tasks that require personal skills, especially out-of-the-box thinking. This way, the number of workers can be minimized, which results in reduced costs of business operation.</a:t>
            </a:r>
            <a:endParaRPr/>
          </a:p>
          <a:p>
            <a:pPr indent="0" lvl="0" marL="0" rtl="0" algn="l">
              <a:spcBef>
                <a:spcPts val="0"/>
              </a:spcBef>
              <a:spcAft>
                <a:spcPts val="0"/>
              </a:spcAft>
              <a:buNone/>
            </a:pPr>
            <a:r>
              <a:rPr b="1" lang="en-US"/>
              <a:t>2. Efficient operation management</a:t>
            </a:r>
            <a:endParaRPr/>
          </a:p>
          <a:p>
            <a:pPr indent="0" lvl="0" marL="0" rtl="0" algn="l">
              <a:spcBef>
                <a:spcPts val="0"/>
              </a:spcBef>
              <a:spcAft>
                <a:spcPts val="0"/>
              </a:spcAft>
              <a:buNone/>
            </a:pPr>
            <a:r>
              <a:rPr lang="en-US"/>
              <a:t>Another significant benefit offered by the interconnection of smart devices is automated control over multiple operation areas, including, among others, inventory management, shipping tracking, fuel and spare parts management. For example, this approach involves using RFID tags and a corresponding network of sensors to track the location of equipment and goods.</a:t>
            </a:r>
            <a:endParaRPr/>
          </a:p>
          <a:p>
            <a:pPr indent="0" lvl="0" marL="0" rtl="0" algn="l">
              <a:spcBef>
                <a:spcPts val="0"/>
              </a:spcBef>
              <a:spcAft>
                <a:spcPts val="0"/>
              </a:spcAft>
              <a:buNone/>
            </a:pPr>
            <a:r>
              <a:rPr b="1" lang="en-US"/>
              <a:t>3. Better use of resources and assets</a:t>
            </a:r>
            <a:endParaRPr/>
          </a:p>
          <a:p>
            <a:pPr indent="0" lvl="0" marL="0" rtl="0" algn="l">
              <a:spcBef>
                <a:spcPts val="0"/>
              </a:spcBef>
              <a:spcAft>
                <a:spcPts val="0"/>
              </a:spcAft>
              <a:buNone/>
            </a:pPr>
            <a:r>
              <a:rPr lang="en-US"/>
              <a:t>The automated scheduling and monitoring implemented with the help of interconnected sensors enable higher efficiency of resource use, such as improved power management and water consumption. For example, simple motion detectors may save significant sums of money in electricity and water bills, thus making both small and large businesses more productive and eco-friendly.</a:t>
            </a:r>
            <a:endParaRPr/>
          </a:p>
          <a:p>
            <a:pPr indent="0" lvl="0" marL="0" rtl="0" algn="l">
              <a:spcBef>
                <a:spcPts val="0"/>
              </a:spcBef>
              <a:spcAft>
                <a:spcPts val="0"/>
              </a:spcAft>
              <a:buNone/>
            </a:pPr>
            <a:r>
              <a:rPr b="1" lang="en-US"/>
              <a:t>4. Cost-effective operation</a:t>
            </a:r>
            <a:endParaRPr/>
          </a:p>
          <a:p>
            <a:pPr indent="0" lvl="0" marL="0" rtl="0" algn="l">
              <a:spcBef>
                <a:spcPts val="0"/>
              </a:spcBef>
              <a:spcAft>
                <a:spcPts val="0"/>
              </a:spcAft>
              <a:buNone/>
            </a:pPr>
            <a:r>
              <a:rPr lang="en-US"/>
              <a:t>Due to the reduced downtime periods, ensured by automatically scheduled and controlled maintenance, supply of raw materials, and other manufacturing requirements, the equipment may have a higher production rate resulting in bigger profits. Again, IoT devices greatly facilitate management within individual departments and across the whole enterprise structure.</a:t>
            </a:r>
            <a:endParaRPr/>
          </a:p>
          <a:p>
            <a:pPr indent="0" lvl="0" marL="0" rtl="0" algn="l">
              <a:spcBef>
                <a:spcPts val="0"/>
              </a:spcBef>
              <a:spcAft>
                <a:spcPts val="0"/>
              </a:spcAft>
              <a:buNone/>
            </a:pPr>
            <a:r>
              <a:rPr b="1" lang="en-US"/>
              <a:t>5. Improved work safety</a:t>
            </a:r>
            <a:endParaRPr/>
          </a:p>
          <a:p>
            <a:pPr indent="0" lvl="0" marL="0" rtl="0" algn="l">
              <a:spcBef>
                <a:spcPts val="0"/>
              </a:spcBef>
              <a:spcAft>
                <a:spcPts val="0"/>
              </a:spcAft>
              <a:buNone/>
            </a:pPr>
            <a:r>
              <a:rPr lang="en-US"/>
              <a:t>In addition to the abovementioned benefit, the scheduled maintenance is also highly advantageous for ensuring operational safety and compliance with the required regulations. In their turn, safe working conditions make the enterprise more attractive for investors, partners, and personnel, increasing the brand reputation and trust. Smart devices also reduce the probability of a human error during various stages of business operation, which also contributes to a higher level of safety. In addition, a network of IoT devices such as surveillance cameras, motion sensors, and other monitoring devices can be utilized to ensure the security of an enterprise and prevent thefts and even corporate espionage.</a:t>
            </a:r>
            <a:endParaRPr/>
          </a:p>
          <a:p>
            <a:pPr indent="0" lvl="0" marL="0" rtl="0" algn="l">
              <a:spcBef>
                <a:spcPts val="0"/>
              </a:spcBef>
              <a:spcAft>
                <a:spcPts val="0"/>
              </a:spcAft>
              <a:buNone/>
            </a:pPr>
            <a:r>
              <a:rPr b="1" lang="en-US"/>
              <a:t>6. Thorough marketing and business development</a:t>
            </a:r>
            <a:endParaRPr/>
          </a:p>
          <a:p>
            <a:pPr indent="0" lvl="0" marL="0" rtl="0" algn="l">
              <a:spcBef>
                <a:spcPts val="0"/>
              </a:spcBef>
              <a:spcAft>
                <a:spcPts val="0"/>
              </a:spcAft>
              <a:buNone/>
            </a:pPr>
            <a:r>
              <a:rPr lang="en-US"/>
              <a:t>Smart devices that are situated at homes, especially voice assistants and other appliances that can directly communicate with end-users on a regular basis, provide invaluable source information for business analysis. IoT helps enterprises by gathering large volumes of user-specific data employed for developing business strategies, targeted advertising, fine-tuning price policy, and other marketing and management activities.</a:t>
            </a:r>
            <a:endParaRPr/>
          </a:p>
          <a:p>
            <a:pPr indent="0" lvl="0" marL="0" rtl="0" algn="l">
              <a:spcBef>
                <a:spcPts val="0"/>
              </a:spcBef>
              <a:spcAft>
                <a:spcPts val="0"/>
              </a:spcAft>
              <a:buNone/>
            </a:pPr>
            <a:r>
              <a:rPr b="1" lang="en-US"/>
              <a:t>7. Improved customer service and retention</a:t>
            </a:r>
            <a:endParaRPr/>
          </a:p>
          <a:p>
            <a:pPr indent="0" lvl="0" marL="0" rtl="0" algn="l">
              <a:spcBef>
                <a:spcPts val="0"/>
              </a:spcBef>
              <a:spcAft>
                <a:spcPts val="0"/>
              </a:spcAft>
              <a:buNone/>
            </a:pPr>
            <a:r>
              <a:rPr lang="en-US"/>
              <a:t>The abovementioned collection of user-specific data achieved by using smart devices also helps businesses to understand the expectations and behavior of customers better. IoT also improves customer service by facilitating follow-ups after sales such as automatic tracking and reminding the customers about required maintenance of purchased equipment after its predefined period of use, the ending of warranty periods, etc.</a:t>
            </a:r>
            <a:endParaRPr/>
          </a:p>
          <a:p>
            <a:pPr indent="0" lvl="0" marL="0" rtl="0" algn="l">
              <a:spcBef>
                <a:spcPts val="0"/>
              </a:spcBef>
              <a:spcAft>
                <a:spcPts val="0"/>
              </a:spcAft>
              <a:buNone/>
            </a:pPr>
            <a:r>
              <a:rPr b="1" lang="en-US"/>
              <a:t>8. Better business opportunities</a:t>
            </a:r>
            <a:endParaRPr/>
          </a:p>
          <a:p>
            <a:pPr indent="0" lvl="0" marL="0" rtl="0" algn="l">
              <a:spcBef>
                <a:spcPts val="0"/>
              </a:spcBef>
              <a:spcAft>
                <a:spcPts val="0"/>
              </a:spcAft>
              <a:buNone/>
            </a:pPr>
            <a:r>
              <a:rPr lang="en-US"/>
              <a:t>Due to the increased effectiveness, the company that uses IoT solutions is able to offer a wider range of services or products, or increase their quality in comparison with its competitors, but at the same price. As an alternative, such a company may perform more challenging tasks in terms of production difficulty, time, or quantity. Altogether, the use of smart solutions makes an enterprise more competitive and attractive as a potential business partner.</a:t>
            </a:r>
            <a:endParaRPr/>
          </a:p>
        </p:txBody>
      </p:sp>
      <p:sp>
        <p:nvSpPr>
          <p:cNvPr id="360" name="Google Shape;36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6" name="Google Shape;36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i="0" lang="en-US" sz="1200">
                <a:solidFill>
                  <a:schemeClr val="dk1"/>
                </a:solidFill>
                <a:latin typeface="Calibri"/>
                <a:ea typeface="Calibri"/>
                <a:cs typeface="Calibri"/>
                <a:sym typeface="Calibri"/>
              </a:rPr>
              <a:t>1. Security flaws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Insufficient security measures are the most widespread drawback that hinders the development of IoT as a whole. The fear of data leaks is always present because smart devices collect and transmit confidential information that can lead to drastic consequences if revealed. Yet, IoT solutions rarely contain adequate anti-tampering means or comply with all applicable data protection standards, encryption protocols, and other regulations and technologies designed to prevent unauthorized access to sensitive data. Failure to ensure sufficient data protection may lead to costly, disastrous, and even tragic consequences: identity thefts, loss of corporate secrets, equipment or products, sabotage, etc. That’s why the development and implementation of IoT solutions in business must be performed by professionals who can ensure that the installed hardware and software systems have no weak spots and are well-protected from any hacking attempts.</a:t>
            </a:r>
            <a:endParaRPr/>
          </a:p>
          <a:p>
            <a:pPr indent="0" lvl="0" marL="0" rtl="0" algn="l">
              <a:spcBef>
                <a:spcPts val="0"/>
              </a:spcBef>
              <a:spcAft>
                <a:spcPts val="0"/>
              </a:spcAft>
              <a:buNone/>
            </a:pPr>
            <a:r>
              <a:rPr b="1" i="0" lang="en-US" sz="1200">
                <a:solidFill>
                  <a:schemeClr val="dk1"/>
                </a:solidFill>
                <a:latin typeface="Calibri"/>
                <a:ea typeface="Calibri"/>
                <a:cs typeface="Calibri"/>
                <a:sym typeface="Calibri"/>
              </a:rPr>
              <a:t>2. Associated costs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Implementation of IoT infrastructure in a business enterprise implies building an extensive network comprising multiple smart devices and the associated technical infrastructure, including the power supply grid and the communication network. That’s why such an initiative requires significant investments to install, maintain, and gradually expand the created network according to future needs. Though IoT solutions provide multiple benefits, it takes a lot of time before they become profitable, and their financial benefits exceed the initial costs of their implementation.</a:t>
            </a:r>
            <a:endParaRPr/>
          </a:p>
          <a:p>
            <a:pPr indent="0" lvl="0" marL="0" rtl="0" algn="l">
              <a:spcBef>
                <a:spcPts val="0"/>
              </a:spcBef>
              <a:spcAft>
                <a:spcPts val="0"/>
              </a:spcAft>
              <a:buNone/>
            </a:pPr>
            <a:r>
              <a:rPr b="1" i="0" lang="en-US" sz="1200">
                <a:solidFill>
                  <a:schemeClr val="dk1"/>
                </a:solidFill>
                <a:latin typeface="Calibri"/>
                <a:ea typeface="Calibri"/>
                <a:cs typeface="Calibri"/>
                <a:sym typeface="Calibri"/>
              </a:rPr>
              <a:t>3. Power supply dependence</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While IoT implies the autonomous operation of multiple devices, such a network remains highly dependent on external factors that must be considered in order to implement it successfully in business. First and foremost, smart devices are dependent on a stable and sufficient supply of electricity, so a well-planned additional infrastructure must be provided. It should include a suitable amount of UPS devices, surge protectors, and other equipment with relevant ingress protection (IP) ratings.</a:t>
            </a:r>
            <a:endParaRPr/>
          </a:p>
          <a:p>
            <a:pPr indent="0" lvl="0" marL="0" rtl="0" algn="l">
              <a:spcBef>
                <a:spcPts val="0"/>
              </a:spcBef>
              <a:spcAft>
                <a:spcPts val="0"/>
              </a:spcAft>
              <a:buNone/>
            </a:pPr>
            <a:r>
              <a:rPr b="1" i="0" lang="en-US" sz="1200">
                <a:solidFill>
                  <a:schemeClr val="dk1"/>
                </a:solidFill>
                <a:latin typeface="Calibri"/>
                <a:ea typeface="Calibri"/>
                <a:cs typeface="Calibri"/>
                <a:sym typeface="Calibri"/>
              </a:rPr>
              <a:t>4. Network dependence</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The core feature of the Internet of Things is the immense amount of interconnections between various devices and access to the global network. For this reason, IoT devices additionally require an infrastructure that ensures the uninterrupted wired and wireless communication with high throughput, low latency, and constant access to the Internet. So, to enjoy the benefits of IoS, a business enterprise first should provide the whole range of the required networking equipment: cables, routers, hubs, local data storage means, and so on.</a:t>
            </a:r>
            <a:endParaRPr/>
          </a:p>
          <a:p>
            <a:pPr indent="0" lvl="0" marL="0" rtl="0" algn="l">
              <a:spcBef>
                <a:spcPts val="0"/>
              </a:spcBef>
              <a:spcAft>
                <a:spcPts val="0"/>
              </a:spcAft>
              <a:buNone/>
            </a:pPr>
            <a:r>
              <a:rPr b="1" i="0" lang="en-US" sz="1200">
                <a:solidFill>
                  <a:schemeClr val="dk1"/>
                </a:solidFill>
                <a:latin typeface="Calibri"/>
                <a:ea typeface="Calibri"/>
                <a:cs typeface="Calibri"/>
                <a:sym typeface="Calibri"/>
              </a:rPr>
              <a:t>5. High skill requirements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IoT solutions require responsible, experienced professionals who fully understand the scope and possible consequences of their work. Deploying, setting up, maintaining, and changing the scale of IoT solutions in a business enterprise demand highly skilled administrators who may be hard to find and recruit as they would expect respectively high salaries. All personnel who would have to deal with the implemented network of smart devices should receive proper training and sets of instructions. So, while IoT reduces the need for human resources, the remaining staff must be well-trained in order not to disrupt the operation of smart devices and not to cause the ”snowball effect.”</a:t>
            </a:r>
            <a:endParaRPr/>
          </a:p>
        </p:txBody>
      </p:sp>
      <p:sp>
        <p:nvSpPr>
          <p:cNvPr id="367" name="Google Shape;36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3" name="Google Shape;37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5" name="Google Shape;385;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4" name="Google Shape;43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6" name="Google Shape;456;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2" name="Google Shape;462;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0" i="0" lang="en-US" sz="1200">
                <a:solidFill>
                  <a:schemeClr val="dk1"/>
                </a:solidFill>
                <a:latin typeface="Calibri"/>
                <a:ea typeface="Calibri"/>
                <a:cs typeface="Calibri"/>
                <a:sym typeface="Calibri"/>
              </a:rPr>
              <a:t>Application Layer</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The application layer defines all applications in which IoT has deployed. It is the interface between the end IoT devices and the network. IoT Applications such as smart homes, smart health, smart cities, etc. It has the authority to provide services to the applications. The services may be different for each application because of services based on the information collected by sensors.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It is applied through a dedicated application at the device end. Such as for a computer, the application layer is applied by the browser. It is the browser that executes application layer protocols like HTTP, HTTPS, SMTP, and FTP. There are many concerns in the application layer out of which security is the key issue.</a:t>
            </a:r>
            <a:endParaRPr/>
          </a:p>
          <a:p>
            <a:pPr indent="0" lvl="0" marL="0" rtl="0" algn="l">
              <a:spcBef>
                <a:spcPts val="0"/>
              </a:spcBef>
              <a:spcAft>
                <a:spcPts val="0"/>
              </a:spcAft>
              <a:buNone/>
            </a:pPr>
            <a:r>
              <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Data Processing Layer</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In three-layer architecture, the data were directly sent to the network layer. Due to sending data directly the chances of getting damages increase. In four-layer architecture, data is sent to this layer that is obtained from a perception layer. Data Processing Layer has two responsibilities it confirms that data is forwarded by the authentic users and prevented from threats.</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Authentication is the most commonly used method to verify the users and the data. It is applied by using pre-shared, keys and passwords to the concerned user. The second responsibility of the layer is to send information to the network layer. The medium through which data is transferred from the Data Processing Layer to the network layer can be wireless and wire-based.</a:t>
            </a:r>
            <a:endParaRPr/>
          </a:p>
          <a:p>
            <a:pPr indent="0" lvl="0" marL="0" rtl="0" algn="l">
              <a:spcBef>
                <a:spcPts val="0"/>
              </a:spcBef>
              <a:spcAft>
                <a:spcPts val="0"/>
              </a:spcAft>
              <a:buNone/>
            </a:pPr>
            <a:r>
              <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Network Layer</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This layer is also known as a transmission layer. It acts like a bridge that carries and transmits data gathered from physical objects through sensors. The medium can be wireless or wire-based. It also connects the network devices and networks to each other. Hence, it is extremely sensitive to attacks from the attackers. It has important security issues regarding integrity and authentication of data that is being transmitted to the network.</a:t>
            </a:r>
            <a:endParaRPr/>
          </a:p>
          <a:p>
            <a:pPr indent="0" lvl="0" marL="0" rtl="0" algn="l">
              <a:spcBef>
                <a:spcPts val="0"/>
              </a:spcBef>
              <a:spcAft>
                <a:spcPts val="0"/>
              </a:spcAft>
              <a:buNone/>
            </a:pPr>
            <a:r>
              <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Perception layer/Sensor layer</a:t>
            </a:r>
            <a:endParaRPr/>
          </a:p>
          <a:p>
            <a:pPr indent="0" lvl="0" marL="0" rtl="0" algn="l">
              <a:spcBef>
                <a:spcPts val="0"/>
              </a:spcBef>
              <a:spcAft>
                <a:spcPts val="0"/>
              </a:spcAft>
              <a:buNone/>
            </a:pPr>
            <a:r>
              <a:rPr b="0" i="0" lang="en-US" sz="1200">
                <a:solidFill>
                  <a:schemeClr val="dk1"/>
                </a:solidFill>
                <a:latin typeface="Calibri"/>
                <a:ea typeface="Calibri"/>
                <a:cs typeface="Calibri"/>
                <a:sym typeface="Calibri"/>
              </a:rPr>
              <a:t>The sensor layer has the responsibility to recognize things and gather the data from them. There are many types of sensors connected to the objects to gather information such as RFID, sensors and 2-D barcode. The sensors are selected as per the requirement of applications. The data that is collected by these sensors can be about location, changes in the air, environment, etc. However, they are the main aim of attackers who wish to use them to replace the sensor with their own.</a:t>
            </a:r>
            <a:endParaRPr/>
          </a:p>
          <a:p>
            <a:pPr indent="0" lvl="0" marL="0" rtl="0" algn="l">
              <a:spcBef>
                <a:spcPts val="0"/>
              </a:spcBef>
              <a:spcAft>
                <a:spcPts val="0"/>
              </a:spcAft>
              <a:buNone/>
            </a:pPr>
            <a:r>
              <a:t/>
            </a:r>
            <a:endParaRPr/>
          </a:p>
        </p:txBody>
      </p:sp>
      <p:sp>
        <p:nvSpPr>
          <p:cNvPr id="463" name="Google Shape;463;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8" name="Google Shape;488;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94" name="Google Shape;494;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An IoT device may consist of several interfaces connections to other devices, both wired and wireless. These include  I)IoT interfaces for sensors II) interfaces for internet connectivity III) memory and storage interfaces IV) audio video interfaces. An IoT Device can collect various types of data from the the onboard or attached sensors, such as temperature e , humidity, light intensity.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IoT devices can also be varied types, for instance, wearable sensors, smart watches, LED light automobiles and industrial machines. Almost all I would advise generate data in Some form  or the other which when processed by Data Analytics systems leads to Useful information to guide further actions locally or remotely. </a:t>
            </a:r>
            <a:endParaRPr/>
          </a:p>
          <a:p>
            <a:pPr indent="0" lvl="0" marL="0" rtl="0" algn="l">
              <a:spcBef>
                <a:spcPts val="0"/>
              </a:spcBef>
              <a:spcAft>
                <a:spcPts val="0"/>
              </a:spcAft>
              <a:buNone/>
            </a:pPr>
            <a:r>
              <a:t/>
            </a:r>
            <a:endParaRPr/>
          </a:p>
        </p:txBody>
      </p:sp>
      <p:sp>
        <p:nvSpPr>
          <p:cNvPr id="495" name="Google Shape;495;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3" name="Google Shape;503;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2" name="Google Shape;512;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8" name="Google Shape;51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2" name="Google Shape;532;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2" name="Google Shape;542;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8" name="Google Shape;548;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9" name="Google Shape;559;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5" name="Google Shape;565;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5" name="Google Shape;575;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3" name="Google Shape;583;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9" name="Google Shape;58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3" name="Google Shape;603;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4" name="Google Shape;604;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6" name="Google Shape;616;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2" name="Google Shape;35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200">
                <a:solidFill>
                  <a:schemeClr val="dk1"/>
                </a:solidFill>
                <a:latin typeface="Calibri"/>
                <a:ea typeface="Calibri"/>
                <a:cs typeface="Calibri"/>
                <a:sym typeface="Calibri"/>
              </a:rPr>
              <a:t>Dynamic and self-Adapting: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IoT devices and systems may have the capability to dynamically adapt with the changing  contexts  and take actions based on their  operating  condition.Ex: Surveillance cameras can adapt their modes based on whether it is day or night.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Self – Configuring: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IoT  devices may have self-Configuring   capability allowing a large number of devices to work together  to provide certain functionality .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Interoperable communication protocols: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IoT Devices may support  a number of interoperable communication protocols and  can communicate with other devices and also  with the infrastructure.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Unique Identity: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Each IoT devices  has a unique identity and a  unique identifier.IPaddress, URI).IoT systems may have intelligent interfaces which adapt based on the context, allow communication  with users and  the environment contexts.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Integrated  into information network: </a:t>
            </a:r>
            <a:endParaRPr/>
          </a:p>
          <a:p>
            <a:pPr indent="0" lvl="0" marL="0" rtl="0" algn="l">
              <a:spcBef>
                <a:spcPts val="0"/>
              </a:spcBef>
              <a:spcAft>
                <a:spcPts val="0"/>
              </a:spcAft>
              <a:buNone/>
            </a:pPr>
            <a:r>
              <a:rPr lang="en-US" sz="1200">
                <a:solidFill>
                  <a:schemeClr val="dk1"/>
                </a:solidFill>
                <a:latin typeface="Calibri"/>
                <a:ea typeface="Calibri"/>
                <a:cs typeface="Calibri"/>
                <a:sym typeface="Calibri"/>
              </a:rPr>
              <a:t>IoT   devices are usually integrated into the information network that allows them to communicate and exchange data with other devices and systems. </a:t>
            </a:r>
            <a:endParaRPr/>
          </a:p>
          <a:p>
            <a:pPr indent="0" lvl="0" marL="0" rtl="0" algn="l">
              <a:spcBef>
                <a:spcPts val="0"/>
              </a:spcBef>
              <a:spcAft>
                <a:spcPts val="0"/>
              </a:spcAft>
              <a:buNone/>
            </a:pPr>
            <a:r>
              <a:t/>
            </a:r>
            <a:endParaRPr/>
          </a:p>
        </p:txBody>
      </p:sp>
      <p:sp>
        <p:nvSpPr>
          <p:cNvPr id="353" name="Google Shape;35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8" name="Shape 28"/>
        <p:cNvGrpSpPr/>
        <p:nvPr/>
      </p:nvGrpSpPr>
      <p:grpSpPr>
        <a:xfrm>
          <a:off x="0" y="0"/>
          <a:ext cx="0" cy="0"/>
          <a:chOff x="0" y="0"/>
          <a:chExt cx="0" cy="0"/>
        </a:xfrm>
      </p:grpSpPr>
      <p:grpSp>
        <p:nvGrpSpPr>
          <p:cNvPr id="29" name="Google Shape;29;p35"/>
          <p:cNvGrpSpPr/>
          <p:nvPr/>
        </p:nvGrpSpPr>
        <p:grpSpPr>
          <a:xfrm>
            <a:off x="0" y="0"/>
            <a:ext cx="12192000" cy="6858000"/>
            <a:chOff x="0" y="0"/>
            <a:chExt cx="12192000" cy="6858000"/>
          </a:xfrm>
        </p:grpSpPr>
        <p:sp>
          <p:nvSpPr>
            <p:cNvPr id="30" name="Google Shape;30;p3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2" name="Google Shape;32;p35"/>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35"/>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34" name="Google Shape;34;p35"/>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5"/>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3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 name="Google Shape;37;p35"/>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38" name="Google Shape;38;p35"/>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i="0" lang="en-US" sz="1500" u="none" cap="none" strike="noStrike">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46" name="Shape 146"/>
        <p:cNvGrpSpPr/>
        <p:nvPr/>
      </p:nvGrpSpPr>
      <p:grpSpPr>
        <a:xfrm>
          <a:off x="0" y="0"/>
          <a:ext cx="0" cy="0"/>
          <a:chOff x="0" y="0"/>
          <a:chExt cx="0" cy="0"/>
        </a:xfrm>
      </p:grpSpPr>
      <p:sp>
        <p:nvSpPr>
          <p:cNvPr id="147" name="Google Shape;147;p4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4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4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4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51" name="Google Shape;151;p44"/>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
        <p:nvSpPr>
          <p:cNvPr id="152" name="Google Shape;152;p44"/>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53" name="Shape 153"/>
        <p:cNvGrpSpPr/>
        <p:nvPr/>
      </p:nvGrpSpPr>
      <p:grpSpPr>
        <a:xfrm>
          <a:off x="0" y="0"/>
          <a:ext cx="0" cy="0"/>
          <a:chOff x="0" y="0"/>
          <a:chExt cx="0" cy="0"/>
        </a:xfrm>
      </p:grpSpPr>
      <p:grpSp>
        <p:nvGrpSpPr>
          <p:cNvPr id="154" name="Google Shape;154;p45"/>
          <p:cNvGrpSpPr/>
          <p:nvPr/>
        </p:nvGrpSpPr>
        <p:grpSpPr>
          <a:xfrm>
            <a:off x="0" y="0"/>
            <a:ext cx="12192000" cy="6858000"/>
            <a:chOff x="0" y="0"/>
            <a:chExt cx="12192000" cy="6858000"/>
          </a:xfrm>
        </p:grpSpPr>
        <p:sp>
          <p:nvSpPr>
            <p:cNvPr id="155" name="Google Shape;155;p4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5"/>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5"/>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5"/>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5"/>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5"/>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5"/>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5"/>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63" name="Google Shape;163;p45"/>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4" name="Google Shape;164;p45"/>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5" name="Google Shape;165;p45"/>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66" name="Google Shape;166;p45"/>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67" name="Google Shape;167;p4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8" name="Google Shape;168;p4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4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71" name="Google Shape;171;p45"/>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172" name="Google Shape;172;p45"/>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73" name="Shape 173"/>
        <p:cNvGrpSpPr/>
        <p:nvPr/>
      </p:nvGrpSpPr>
      <p:grpSpPr>
        <a:xfrm>
          <a:off x="0" y="0"/>
          <a:ext cx="0" cy="0"/>
          <a:chOff x="0" y="0"/>
          <a:chExt cx="0" cy="0"/>
        </a:xfrm>
      </p:grpSpPr>
      <p:grpSp>
        <p:nvGrpSpPr>
          <p:cNvPr id="174" name="Google Shape;174;p46"/>
          <p:cNvGrpSpPr/>
          <p:nvPr/>
        </p:nvGrpSpPr>
        <p:grpSpPr>
          <a:xfrm>
            <a:off x="0" y="0"/>
            <a:ext cx="12192000" cy="6858000"/>
            <a:chOff x="0" y="0"/>
            <a:chExt cx="12192000" cy="6858000"/>
          </a:xfrm>
        </p:grpSpPr>
        <p:sp>
          <p:nvSpPr>
            <p:cNvPr id="175" name="Google Shape;175;p4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6"/>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6"/>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6"/>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6"/>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6"/>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6"/>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6"/>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83" name="Google Shape;183;p46"/>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4" name="Google Shape;184;p46"/>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5" name="Google Shape;185;p46"/>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86" name="Google Shape;186;p4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4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8" name="Google Shape;188;p4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90" name="Google Shape;190;p46"/>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191" name="Google Shape;191;p46"/>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92" name="Shape 192"/>
        <p:cNvGrpSpPr/>
        <p:nvPr/>
      </p:nvGrpSpPr>
      <p:grpSpPr>
        <a:xfrm>
          <a:off x="0" y="0"/>
          <a:ext cx="0" cy="0"/>
          <a:chOff x="0" y="0"/>
          <a:chExt cx="0" cy="0"/>
        </a:xfrm>
      </p:grpSpPr>
      <p:grpSp>
        <p:nvGrpSpPr>
          <p:cNvPr id="193" name="Google Shape;193;p47"/>
          <p:cNvGrpSpPr/>
          <p:nvPr/>
        </p:nvGrpSpPr>
        <p:grpSpPr>
          <a:xfrm>
            <a:off x="0" y="0"/>
            <a:ext cx="12192000" cy="6858000"/>
            <a:chOff x="0" y="0"/>
            <a:chExt cx="12192000" cy="6858000"/>
          </a:xfrm>
        </p:grpSpPr>
        <p:sp>
          <p:nvSpPr>
            <p:cNvPr id="194" name="Google Shape;194;p4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7"/>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7"/>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7"/>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7"/>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7"/>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7"/>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7"/>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02" name="Google Shape;202;p4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03" name="Google Shape;203;p47"/>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204" name="Google Shape;204;p47"/>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a:solidFill>
                  <a:srgbClr val="EE52A4"/>
                </a:solidFill>
                <a:latin typeface="Arial"/>
                <a:ea typeface="Arial"/>
                <a:cs typeface="Arial"/>
                <a:sym typeface="Arial"/>
              </a:rPr>
              <a:t>”</a:t>
            </a:r>
            <a:endParaRPr/>
          </a:p>
        </p:txBody>
      </p:sp>
      <p:sp>
        <p:nvSpPr>
          <p:cNvPr id="205" name="Google Shape;205;p47"/>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6" name="Google Shape;206;p47"/>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7" name="Google Shape;207;p47"/>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08" name="Google Shape;208;p4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9" name="Google Shape;209;p4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0" name="Google Shape;210;p4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212" name="Google Shape;212;p47"/>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213" name="Google Shape;213;p47"/>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214" name="Shape 214"/>
        <p:cNvGrpSpPr/>
        <p:nvPr/>
      </p:nvGrpSpPr>
      <p:grpSpPr>
        <a:xfrm>
          <a:off x="0" y="0"/>
          <a:ext cx="0" cy="0"/>
          <a:chOff x="0" y="0"/>
          <a:chExt cx="0" cy="0"/>
        </a:xfrm>
      </p:grpSpPr>
      <p:grpSp>
        <p:nvGrpSpPr>
          <p:cNvPr id="215" name="Google Shape;215;p48"/>
          <p:cNvGrpSpPr/>
          <p:nvPr/>
        </p:nvGrpSpPr>
        <p:grpSpPr>
          <a:xfrm>
            <a:off x="0" y="0"/>
            <a:ext cx="12192000" cy="6858000"/>
            <a:chOff x="0" y="0"/>
            <a:chExt cx="12192000" cy="6858000"/>
          </a:xfrm>
        </p:grpSpPr>
        <p:sp>
          <p:nvSpPr>
            <p:cNvPr id="216" name="Google Shape;216;p4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8"/>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8"/>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24" name="Google Shape;224;p4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25" name="Google Shape;225;p48"/>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48"/>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227" name="Google Shape;227;p4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4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4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231" name="Google Shape;231;p48"/>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232" name="Google Shape;232;p48"/>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33" name="Shape 233"/>
        <p:cNvGrpSpPr/>
        <p:nvPr/>
      </p:nvGrpSpPr>
      <p:grpSpPr>
        <a:xfrm>
          <a:off x="0" y="0"/>
          <a:ext cx="0" cy="0"/>
          <a:chOff x="0" y="0"/>
          <a:chExt cx="0" cy="0"/>
        </a:xfrm>
      </p:grpSpPr>
      <p:sp>
        <p:nvSpPr>
          <p:cNvPr id="234" name="Google Shape;234;p49"/>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5" name="Google Shape;235;p49"/>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36" name="Google Shape;236;p49"/>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37" name="Google Shape;237;p49"/>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38" name="Google Shape;238;p49"/>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39" name="Google Shape;239;p49"/>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40" name="Google Shape;240;p49"/>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41" name="Google Shape;241;p49"/>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42" name="Google Shape;242;p49"/>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43" name="Google Shape;243;p49"/>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44" name="Google Shape;244;p49"/>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45" name="Google Shape;245;p49"/>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46" name="Google Shape;246;p4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7" name="Google Shape;247;p49"/>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8" name="Google Shape;248;p4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249" name="Google Shape;249;p49"/>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0" name="Shape 250"/>
        <p:cNvGrpSpPr/>
        <p:nvPr/>
      </p:nvGrpSpPr>
      <p:grpSpPr>
        <a:xfrm>
          <a:off x="0" y="0"/>
          <a:ext cx="0" cy="0"/>
          <a:chOff x="0" y="0"/>
          <a:chExt cx="0" cy="0"/>
        </a:xfrm>
      </p:grpSpPr>
      <p:sp>
        <p:nvSpPr>
          <p:cNvPr id="251" name="Google Shape;251;p50"/>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2" name="Google Shape;252;p50"/>
          <p:cNvSpPr txBox="1"/>
          <p:nvPr>
            <p:ph idx="1" type="body"/>
          </p:nvPr>
        </p:nvSpPr>
        <p:spPr>
          <a:xfrm rot="5400000">
            <a:off x="3859634" y="-101179"/>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53" name="Google Shape;253;p50"/>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4" name="Google Shape;254;p5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5" name="Google Shape;255;p5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256" name="Google Shape;256;p50"/>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57" name="Shape 257"/>
        <p:cNvGrpSpPr/>
        <p:nvPr/>
      </p:nvGrpSpPr>
      <p:grpSpPr>
        <a:xfrm>
          <a:off x="0" y="0"/>
          <a:ext cx="0" cy="0"/>
          <a:chOff x="0" y="0"/>
          <a:chExt cx="0" cy="0"/>
        </a:xfrm>
      </p:grpSpPr>
      <p:grpSp>
        <p:nvGrpSpPr>
          <p:cNvPr id="258" name="Google Shape;258;p51"/>
          <p:cNvGrpSpPr/>
          <p:nvPr/>
        </p:nvGrpSpPr>
        <p:grpSpPr>
          <a:xfrm>
            <a:off x="0" y="0"/>
            <a:ext cx="12192000" cy="6858000"/>
            <a:chOff x="0" y="0"/>
            <a:chExt cx="12192000" cy="6858000"/>
          </a:xfrm>
        </p:grpSpPr>
        <p:sp>
          <p:nvSpPr>
            <p:cNvPr id="259" name="Google Shape;259;p5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1"/>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1"/>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1"/>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68" name="Google Shape;268;p5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69" name="Google Shape;269;p51"/>
          <p:cNvSpPr txBox="1"/>
          <p:nvPr>
            <p:ph type="title"/>
          </p:nvPr>
        </p:nvSpPr>
        <p:spPr>
          <a:xfrm rot="5400000">
            <a:off x="6915923" y="2947780"/>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0" name="Google Shape;270;p51"/>
          <p:cNvSpPr txBox="1"/>
          <p:nvPr>
            <p:ph idx="1" type="body"/>
          </p:nvPr>
        </p:nvSpPr>
        <p:spPr>
          <a:xfrm rot="5400000">
            <a:off x="1908672"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71" name="Google Shape;271;p51"/>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2" name="Google Shape;272;p5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3" name="Google Shape;273;p5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275" name="Google Shape;275;p51"/>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276" name="Google Shape;276;p51"/>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9" name="Shape 39"/>
        <p:cNvGrpSpPr/>
        <p:nvPr/>
      </p:nvGrpSpPr>
      <p:grpSpPr>
        <a:xfrm>
          <a:off x="0" y="0"/>
          <a:ext cx="0" cy="0"/>
          <a:chOff x="0" y="0"/>
          <a:chExt cx="0" cy="0"/>
        </a:xfrm>
      </p:grpSpPr>
      <p:sp>
        <p:nvSpPr>
          <p:cNvPr id="40" name="Google Shape;40;p3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6"/>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2" name="Google Shape;42;p3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45" name="Google Shape;45;p36"/>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46" name="Shape 46"/>
        <p:cNvGrpSpPr/>
        <p:nvPr/>
      </p:nvGrpSpPr>
      <p:grpSpPr>
        <a:xfrm>
          <a:off x="0" y="0"/>
          <a:ext cx="0" cy="0"/>
          <a:chOff x="0" y="0"/>
          <a:chExt cx="0" cy="0"/>
        </a:xfrm>
      </p:grpSpPr>
      <p:grpSp>
        <p:nvGrpSpPr>
          <p:cNvPr id="47" name="Google Shape;47;p37"/>
          <p:cNvGrpSpPr/>
          <p:nvPr/>
        </p:nvGrpSpPr>
        <p:grpSpPr>
          <a:xfrm>
            <a:off x="0" y="0"/>
            <a:ext cx="12192000" cy="6858000"/>
            <a:chOff x="0" y="0"/>
            <a:chExt cx="12192000" cy="6858000"/>
          </a:xfrm>
        </p:grpSpPr>
        <p:sp>
          <p:nvSpPr>
            <p:cNvPr id="48" name="Google Shape;48;p3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7"/>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7"/>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7"/>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7"/>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7"/>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7"/>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7"/>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7"/>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57" name="Google Shape;57;p3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8" name="Google Shape;58;p37"/>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7"/>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0" name="Google Shape;60;p37"/>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61" name="Google Shape;61;p37"/>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65" name="Google Shape;65;p37"/>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66" name="Google Shape;66;p37"/>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i="0" lang="en-US" sz="1500" u="none" cap="none" strike="noStrike">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67" name="Shape 67"/>
        <p:cNvGrpSpPr/>
        <p:nvPr/>
      </p:nvGrpSpPr>
      <p:grpSpPr>
        <a:xfrm>
          <a:off x="0" y="0"/>
          <a:ext cx="0" cy="0"/>
          <a:chOff x="0" y="0"/>
          <a:chExt cx="0" cy="0"/>
        </a:xfrm>
      </p:grpSpPr>
      <p:grpSp>
        <p:nvGrpSpPr>
          <p:cNvPr id="68" name="Google Shape;68;p38"/>
          <p:cNvGrpSpPr/>
          <p:nvPr/>
        </p:nvGrpSpPr>
        <p:grpSpPr>
          <a:xfrm>
            <a:off x="0" y="0"/>
            <a:ext cx="12192000" cy="6858000"/>
            <a:chOff x="0" y="0"/>
            <a:chExt cx="12192000" cy="6858000"/>
          </a:xfrm>
        </p:grpSpPr>
        <p:sp>
          <p:nvSpPr>
            <p:cNvPr id="69" name="Google Shape;69;p3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8"/>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8"/>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8"/>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78" name="Google Shape;78;p3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79" name="Google Shape;79;p38"/>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8"/>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81" name="Google Shape;81;p38"/>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2" name="Google Shape;82;p3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3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86" name="Google Shape;86;p38"/>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87" name="Google Shape;87;p38"/>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88" name="Shape 88"/>
        <p:cNvGrpSpPr/>
        <p:nvPr/>
      </p:nvGrpSpPr>
      <p:grpSpPr>
        <a:xfrm>
          <a:off x="0" y="0"/>
          <a:ext cx="0" cy="0"/>
          <a:chOff x="0" y="0"/>
          <a:chExt cx="0" cy="0"/>
        </a:xfrm>
      </p:grpSpPr>
      <p:sp>
        <p:nvSpPr>
          <p:cNvPr id="89" name="Google Shape;89;p39"/>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9"/>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1" name="Google Shape;91;p39"/>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2" name="Google Shape;92;p39"/>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3" name="Google Shape;93;p39"/>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4" name="Google Shape;94;p39"/>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95" name="Google Shape;95;p39"/>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96" name="Google Shape;96;p39"/>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97" name="Google Shape;97;p39"/>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98" name="Google Shape;98;p3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3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01" name="Google Shape;101;p39"/>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02" name="Shape 102"/>
        <p:cNvGrpSpPr/>
        <p:nvPr/>
      </p:nvGrpSpPr>
      <p:grpSpPr>
        <a:xfrm>
          <a:off x="0" y="0"/>
          <a:ext cx="0" cy="0"/>
          <a:chOff x="0" y="0"/>
          <a:chExt cx="0" cy="0"/>
        </a:xfrm>
      </p:grpSpPr>
      <p:sp>
        <p:nvSpPr>
          <p:cNvPr id="103" name="Google Shape;103;p4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40"/>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5" name="Google Shape;105;p40"/>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06" name="Google Shape;106;p40"/>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7" name="Google Shape;107;p40"/>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108" name="Google Shape;108;p4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4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4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11" name="Google Shape;111;p40"/>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112" name="Shape 112"/>
        <p:cNvGrpSpPr/>
        <p:nvPr/>
      </p:nvGrpSpPr>
      <p:grpSpPr>
        <a:xfrm>
          <a:off x="0" y="0"/>
          <a:ext cx="0" cy="0"/>
          <a:chOff x="0" y="0"/>
          <a:chExt cx="0" cy="0"/>
        </a:xfrm>
      </p:grpSpPr>
      <p:grpSp>
        <p:nvGrpSpPr>
          <p:cNvPr id="113" name="Google Shape;113;p41"/>
          <p:cNvGrpSpPr/>
          <p:nvPr/>
        </p:nvGrpSpPr>
        <p:grpSpPr>
          <a:xfrm>
            <a:off x="0" y="0"/>
            <a:ext cx="12192000" cy="6858000"/>
            <a:chOff x="0" y="0"/>
            <a:chExt cx="12192000" cy="6858000"/>
          </a:xfrm>
        </p:grpSpPr>
        <p:sp>
          <p:nvSpPr>
            <p:cNvPr id="114" name="Google Shape;114;p4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1"/>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1"/>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22" name="Google Shape;122;p41"/>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24" name="Google Shape;124;p41"/>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41"/>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26" name="Google Shape;126;p4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4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4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30" name="Google Shape;130;p41"/>
          <p:cNvPicPr preferRelativeResize="0"/>
          <p:nvPr/>
        </p:nvPicPr>
        <p:blipFill rotWithShape="1">
          <a:blip r:embed="rId3">
            <a:alphaModFix/>
          </a:blip>
          <a:srcRect b="0" l="0" r="0" t="0"/>
          <a:stretch/>
        </p:blipFill>
        <p:spPr>
          <a:xfrm>
            <a:off x="10463087" y="191110"/>
            <a:ext cx="660526" cy="772333"/>
          </a:xfrm>
          <a:prstGeom prst="rect">
            <a:avLst/>
          </a:prstGeom>
          <a:noFill/>
          <a:ln>
            <a:noFill/>
          </a:ln>
        </p:spPr>
      </p:pic>
      <p:sp>
        <p:nvSpPr>
          <p:cNvPr id="131" name="Google Shape;131;p41"/>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lang="en-US" sz="1500">
                <a:solidFill>
                  <a:schemeClr val="lt1"/>
                </a:solidFill>
                <a:latin typeface="Verdana"/>
                <a:ea typeface="Verdana"/>
                <a:cs typeface="Verdana"/>
                <a:sym typeface="Verdana"/>
              </a:rPr>
              <a:t>   Vishwakarma  Institute  of  Technology, Pune</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2" name="Shape 132"/>
        <p:cNvGrpSpPr/>
        <p:nvPr/>
      </p:nvGrpSpPr>
      <p:grpSpPr>
        <a:xfrm>
          <a:off x="0" y="0"/>
          <a:ext cx="0" cy="0"/>
          <a:chOff x="0" y="0"/>
          <a:chExt cx="0" cy="0"/>
        </a:xfrm>
      </p:grpSpPr>
      <p:sp>
        <p:nvSpPr>
          <p:cNvPr id="133" name="Google Shape;133;p4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42"/>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5" name="Google Shape;135;p42"/>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6" name="Google Shape;136;p4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4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4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39" name="Google Shape;139;p42"/>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 name="Shape 140"/>
        <p:cNvGrpSpPr/>
        <p:nvPr/>
      </p:nvGrpSpPr>
      <p:grpSpPr>
        <a:xfrm>
          <a:off x="0" y="0"/>
          <a:ext cx="0" cy="0"/>
          <a:chOff x="0" y="0"/>
          <a:chExt cx="0" cy="0"/>
        </a:xfrm>
      </p:grpSpPr>
      <p:sp>
        <p:nvSpPr>
          <p:cNvPr id="141" name="Google Shape;141;p4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4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3" name="Google Shape;143;p4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4" name="Google Shape;144;p4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pic>
        <p:nvPicPr>
          <p:cNvPr id="145" name="Google Shape;145;p43"/>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grpSp>
        <p:nvGrpSpPr>
          <p:cNvPr id="10" name="Google Shape;10;p34"/>
          <p:cNvGrpSpPr/>
          <p:nvPr/>
        </p:nvGrpSpPr>
        <p:grpSpPr>
          <a:xfrm>
            <a:off x="0" y="0"/>
            <a:ext cx="12192000" cy="6858000"/>
            <a:chOff x="0" y="0"/>
            <a:chExt cx="12192000" cy="6858000"/>
          </a:xfrm>
        </p:grpSpPr>
        <p:sp>
          <p:nvSpPr>
            <p:cNvPr id="11" name="Google Shape;11;p34"/>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3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3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4"/>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4"/>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9" name="Google Shape;19;p3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0" name="Google Shape;20;p3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21" name="Google Shape;21;p34"/>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22" name="Google Shape;22;p3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3" name="Google Shape;23;p3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4" name="Google Shape;24;p3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pic>
        <p:nvPicPr>
          <p:cNvPr id="26" name="Google Shape;26;p34"/>
          <p:cNvPicPr preferRelativeResize="0"/>
          <p:nvPr/>
        </p:nvPicPr>
        <p:blipFill rotWithShape="1">
          <a:blip r:embed="rId2">
            <a:alphaModFix/>
          </a:blip>
          <a:srcRect b="0" l="0" r="0" t="0"/>
          <a:stretch/>
        </p:blipFill>
        <p:spPr>
          <a:xfrm>
            <a:off x="10463087" y="191110"/>
            <a:ext cx="660526" cy="772333"/>
          </a:xfrm>
          <a:prstGeom prst="rect">
            <a:avLst/>
          </a:prstGeom>
          <a:noFill/>
          <a:ln>
            <a:noFill/>
          </a:ln>
        </p:spPr>
      </p:pic>
      <p:sp>
        <p:nvSpPr>
          <p:cNvPr id="27" name="Google Shape;27;p34"/>
          <p:cNvSpPr txBox="1"/>
          <p:nvPr/>
        </p:nvSpPr>
        <p:spPr>
          <a:xfrm>
            <a:off x="2784145" y="112860"/>
            <a:ext cx="5391516" cy="307007"/>
          </a:xfrm>
          <a:prstGeom prst="rect">
            <a:avLst/>
          </a:prstGeom>
          <a:solidFill>
            <a:srgbClr val="000080"/>
          </a:solidFill>
          <a:ln>
            <a:noFill/>
          </a:ln>
        </p:spPr>
        <p:txBody>
          <a:bodyPr anchorCtr="0" anchor="t" bIns="68575" lIns="91425" spcFirstLastPara="1" rIns="91425" wrap="square" tIns="6850">
            <a:spAutoFit/>
          </a:bodyPr>
          <a:lstStyle/>
          <a:p>
            <a:pPr indent="0" lvl="0" marL="0" marR="0" rtl="0" algn="l">
              <a:spcBef>
                <a:spcPts val="0"/>
              </a:spcBef>
              <a:spcAft>
                <a:spcPts val="0"/>
              </a:spcAft>
              <a:buNone/>
            </a:pPr>
            <a:r>
              <a:rPr b="1" i="0" lang="en-US" sz="1500" u="none" cap="none" strike="noStrike">
                <a:solidFill>
                  <a:schemeClr val="lt1"/>
                </a:solidFill>
                <a:latin typeface="Verdana"/>
                <a:ea typeface="Verdana"/>
                <a:cs typeface="Verdana"/>
                <a:sym typeface="Verdana"/>
              </a:rPr>
              <a:t>   Vishwakarma  Institute  of  Technology, Pune</a:t>
            </a:r>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jpg"/><Relationship Id="rId4" Type="http://schemas.openxmlformats.org/officeDocument/2006/relationships/hyperlink" Target="http://www.internet-of-things-book.co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2.jpg"/><Relationship Id="rId4" Type="http://schemas.openxmlformats.org/officeDocument/2006/relationships/hyperlink" Target="http://www.internet-of-things-book.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15.jpg"/><Relationship Id="rId4" Type="http://schemas.openxmlformats.org/officeDocument/2006/relationships/image" Target="../media/image1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23.jpg"/><Relationship Id="rId4"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19.png"/><Relationship Id="rId4" Type="http://schemas.openxmlformats.org/officeDocument/2006/relationships/image" Target="../media/image21.jpg"/><Relationship Id="rId5" Type="http://schemas.openxmlformats.org/officeDocument/2006/relationships/image" Target="../media/image2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2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hyperlink" Target="http://www.internet-of-things-book.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lang="en-US"/>
              <a:t>Physical Design of IoT</a:t>
            </a:r>
            <a:br>
              <a:rPr lang="en-US"/>
            </a:br>
            <a:r>
              <a:rPr lang="en-US" sz="3200"/>
              <a:t>By Mukund kulkarni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1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IoT - Advantages</a:t>
            </a:r>
            <a:endParaRPr/>
          </a:p>
        </p:txBody>
      </p:sp>
      <p:sp>
        <p:nvSpPr>
          <p:cNvPr id="363" name="Google Shape;363;p10"/>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Improved productivity of staff and reduced human labor. ...</a:t>
            </a:r>
            <a:endParaRPr/>
          </a:p>
          <a:p>
            <a:pPr indent="-342900" lvl="0" marL="342900" rtl="0" algn="l">
              <a:spcBef>
                <a:spcPts val="1000"/>
              </a:spcBef>
              <a:spcAft>
                <a:spcPts val="0"/>
              </a:spcAft>
              <a:buSzPts val="1440"/>
              <a:buChar char="►"/>
            </a:pPr>
            <a:r>
              <a:rPr lang="en-US"/>
              <a:t>Efficient operation management. ...</a:t>
            </a:r>
            <a:endParaRPr/>
          </a:p>
          <a:p>
            <a:pPr indent="-342900" lvl="0" marL="342900" rtl="0" algn="l">
              <a:spcBef>
                <a:spcPts val="1000"/>
              </a:spcBef>
              <a:spcAft>
                <a:spcPts val="0"/>
              </a:spcAft>
              <a:buSzPts val="1440"/>
              <a:buChar char="►"/>
            </a:pPr>
            <a:r>
              <a:rPr lang="en-US"/>
              <a:t>Better use of resources and assets. ...</a:t>
            </a:r>
            <a:endParaRPr/>
          </a:p>
          <a:p>
            <a:pPr indent="-342900" lvl="0" marL="342900" rtl="0" algn="l">
              <a:spcBef>
                <a:spcPts val="1000"/>
              </a:spcBef>
              <a:spcAft>
                <a:spcPts val="0"/>
              </a:spcAft>
              <a:buSzPts val="1440"/>
              <a:buChar char="►"/>
            </a:pPr>
            <a:r>
              <a:rPr lang="en-US"/>
              <a:t>Cost-effective operation. ...</a:t>
            </a:r>
            <a:endParaRPr/>
          </a:p>
          <a:p>
            <a:pPr indent="-342900" lvl="0" marL="342900" rtl="0" algn="l">
              <a:spcBef>
                <a:spcPts val="1000"/>
              </a:spcBef>
              <a:spcAft>
                <a:spcPts val="0"/>
              </a:spcAft>
              <a:buSzPts val="1440"/>
              <a:buChar char="►"/>
            </a:pPr>
            <a:r>
              <a:rPr lang="en-US"/>
              <a:t>Improved work safety. ...</a:t>
            </a:r>
            <a:endParaRPr/>
          </a:p>
          <a:p>
            <a:pPr indent="-342900" lvl="0" marL="342900" rtl="0" algn="l">
              <a:spcBef>
                <a:spcPts val="1000"/>
              </a:spcBef>
              <a:spcAft>
                <a:spcPts val="0"/>
              </a:spcAft>
              <a:buSzPts val="1440"/>
              <a:buChar char="►"/>
            </a:pPr>
            <a:r>
              <a:rPr lang="en-US"/>
              <a:t>Thorough marketing and business development. ...</a:t>
            </a:r>
            <a:endParaRPr/>
          </a:p>
          <a:p>
            <a:pPr indent="-342900" lvl="0" marL="342900" rtl="0" algn="l">
              <a:spcBef>
                <a:spcPts val="1000"/>
              </a:spcBef>
              <a:spcAft>
                <a:spcPts val="0"/>
              </a:spcAft>
              <a:buSzPts val="1440"/>
              <a:buChar char="►"/>
            </a:pPr>
            <a:r>
              <a:rPr lang="en-US"/>
              <a:t>Improved customer service and retention. ...</a:t>
            </a:r>
            <a:endParaRPr/>
          </a:p>
          <a:p>
            <a:pPr indent="-342900" lvl="0" marL="342900" rtl="0" algn="l">
              <a:spcBef>
                <a:spcPts val="1000"/>
              </a:spcBef>
              <a:spcAft>
                <a:spcPts val="0"/>
              </a:spcAft>
              <a:buSzPts val="1440"/>
              <a:buChar char="►"/>
            </a:pPr>
            <a:r>
              <a:rPr lang="en-US"/>
              <a:t>Better business opportunities.</a:t>
            </a:r>
            <a:endParaRPr/>
          </a:p>
          <a:p>
            <a:pPr indent="0" lvl="0" marL="0" rtl="0" algn="l">
              <a:spcBef>
                <a:spcPts val="1000"/>
              </a:spcBef>
              <a:spcAft>
                <a:spcPts val="0"/>
              </a:spcAft>
              <a:buSzPts val="144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IoT - Drawbacks</a:t>
            </a:r>
            <a:endParaRPr/>
          </a:p>
        </p:txBody>
      </p:sp>
      <p:sp>
        <p:nvSpPr>
          <p:cNvPr id="370" name="Google Shape;370;p11"/>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b="1" lang="en-US"/>
              <a:t>Security flaws</a:t>
            </a:r>
            <a:endParaRPr/>
          </a:p>
          <a:p>
            <a:pPr indent="-342900" lvl="0" marL="342900" rtl="0" algn="l">
              <a:spcBef>
                <a:spcPts val="1000"/>
              </a:spcBef>
              <a:spcAft>
                <a:spcPts val="0"/>
              </a:spcAft>
              <a:buSzPts val="1440"/>
              <a:buChar char="►"/>
            </a:pPr>
            <a:r>
              <a:rPr b="1" lang="en-US"/>
              <a:t>Associated costs</a:t>
            </a:r>
            <a:endParaRPr/>
          </a:p>
          <a:p>
            <a:pPr indent="-342900" lvl="0" marL="342900" rtl="0" algn="l">
              <a:spcBef>
                <a:spcPts val="1000"/>
              </a:spcBef>
              <a:spcAft>
                <a:spcPts val="0"/>
              </a:spcAft>
              <a:buSzPts val="1440"/>
              <a:buChar char="►"/>
            </a:pPr>
            <a:r>
              <a:rPr b="1" lang="en-US"/>
              <a:t>Power supply dependence</a:t>
            </a:r>
            <a:endParaRPr/>
          </a:p>
          <a:p>
            <a:pPr indent="-342900" lvl="0" marL="342900" rtl="0" algn="l">
              <a:spcBef>
                <a:spcPts val="1000"/>
              </a:spcBef>
              <a:spcAft>
                <a:spcPts val="0"/>
              </a:spcAft>
              <a:buSzPts val="1440"/>
              <a:buChar char="►"/>
            </a:pPr>
            <a:r>
              <a:rPr b="1" lang="en-US"/>
              <a:t>Network dependence</a:t>
            </a:r>
            <a:endParaRPr/>
          </a:p>
          <a:p>
            <a:pPr indent="-342900" lvl="0" marL="342900" rtl="0" algn="l">
              <a:spcBef>
                <a:spcPts val="1000"/>
              </a:spcBef>
              <a:spcAft>
                <a:spcPts val="0"/>
              </a:spcAft>
              <a:buSzPts val="1440"/>
              <a:buChar char="►"/>
            </a:pPr>
            <a:r>
              <a:rPr b="1" lang="en-US"/>
              <a:t>High skill requirements</a:t>
            </a:r>
            <a:endParaRPr/>
          </a:p>
          <a:p>
            <a:pPr indent="-251459" lvl="0" marL="342900" rtl="0" algn="l">
              <a:spcBef>
                <a:spcPts val="1000"/>
              </a:spcBef>
              <a:spcAft>
                <a:spcPts val="0"/>
              </a:spcAft>
              <a:buSzPts val="1440"/>
              <a:buNone/>
            </a:pPr>
            <a:r>
              <a:t/>
            </a:r>
            <a:endParaRPr b="1"/>
          </a:p>
          <a:p>
            <a:pPr indent="0" lvl="0" marL="0" rtl="0" algn="l">
              <a:spcBef>
                <a:spcPts val="1000"/>
              </a:spcBef>
              <a:spcAft>
                <a:spcPts val="0"/>
              </a:spcAft>
              <a:buSzPts val="144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12"/>
          <p:cNvSpPr txBox="1"/>
          <p:nvPr>
            <p:ph type="title"/>
          </p:nvPr>
        </p:nvSpPr>
        <p:spPr>
          <a:xfrm>
            <a:off x="882870" y="973668"/>
            <a:ext cx="9033498"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Layered Architecture – What and Why?</a:t>
            </a:r>
            <a:endParaRPr/>
          </a:p>
        </p:txBody>
      </p:sp>
      <p:sp>
        <p:nvSpPr>
          <p:cNvPr id="376" name="Google Shape;376;p12"/>
          <p:cNvSpPr txBox="1"/>
          <p:nvPr/>
        </p:nvSpPr>
        <p:spPr>
          <a:xfrm>
            <a:off x="157660" y="3301774"/>
            <a:ext cx="4823485" cy="1320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2800"/>
              <a:buFont typeface="Century Gothic"/>
              <a:buNone/>
            </a:pPr>
            <a:r>
              <a:rPr b="1" i="0" lang="en-US" sz="2800">
                <a:solidFill>
                  <a:schemeClr val="dk1"/>
                </a:solidFill>
                <a:latin typeface="Century Gothic"/>
                <a:ea typeface="Century Gothic"/>
                <a:cs typeface="Century Gothic"/>
                <a:sym typeface="Century Gothic"/>
              </a:rPr>
              <a:t>Organization of air travel</a:t>
            </a:r>
            <a:endParaRPr/>
          </a:p>
        </p:txBody>
      </p:sp>
      <p:sp>
        <p:nvSpPr>
          <p:cNvPr id="377" name="Google Shape;377;p12"/>
          <p:cNvSpPr txBox="1"/>
          <p:nvPr/>
        </p:nvSpPr>
        <p:spPr>
          <a:xfrm>
            <a:off x="2159494" y="6119539"/>
            <a:ext cx="7772400" cy="542925"/>
          </a:xfrm>
          <a:prstGeom prst="rect">
            <a:avLst/>
          </a:prstGeom>
          <a:noFill/>
          <a:ln>
            <a:noFill/>
          </a:ln>
        </p:spPr>
        <p:txBody>
          <a:bodyPr anchorCtr="0" anchor="t" bIns="45700" lIns="91425" spcFirstLastPara="1" rIns="91425" wrap="square" tIns="45700">
            <a:normAutofit/>
          </a:bodyPr>
          <a:lstStyle/>
          <a:p>
            <a:pPr indent="0" lvl="0" marL="0" marR="0" rtl="0" algn="ctr">
              <a:spcBef>
                <a:spcPts val="0"/>
              </a:spcBef>
              <a:spcAft>
                <a:spcPts val="0"/>
              </a:spcAft>
              <a:buClr>
                <a:schemeClr val="accent1"/>
              </a:buClr>
              <a:buSzPts val="1440"/>
              <a:buFont typeface="Noto Sans Symbols"/>
              <a:buNone/>
            </a:pPr>
            <a:r>
              <a:rPr b="0" i="0" lang="en-US" sz="1800">
                <a:solidFill>
                  <a:srgbClr val="C00000"/>
                </a:solidFill>
                <a:latin typeface="Century Gothic"/>
                <a:ea typeface="Century Gothic"/>
                <a:cs typeface="Century Gothic"/>
                <a:sym typeface="Century Gothic"/>
              </a:rPr>
              <a:t>a series of steps</a:t>
            </a:r>
            <a:endParaRPr/>
          </a:p>
        </p:txBody>
      </p:sp>
      <p:grpSp>
        <p:nvGrpSpPr>
          <p:cNvPr id="378" name="Google Shape;378;p12"/>
          <p:cNvGrpSpPr/>
          <p:nvPr/>
        </p:nvGrpSpPr>
        <p:grpSpPr>
          <a:xfrm>
            <a:off x="5131460" y="2628020"/>
            <a:ext cx="6508750" cy="3294063"/>
            <a:chOff x="700" y="1000"/>
            <a:chExt cx="4100" cy="2075"/>
          </a:xfrm>
        </p:grpSpPr>
        <p:sp>
          <p:nvSpPr>
            <p:cNvPr id="379" name="Google Shape;379;p12"/>
            <p:cNvSpPr txBox="1"/>
            <p:nvPr/>
          </p:nvSpPr>
          <p:spPr>
            <a:xfrm>
              <a:off x="846" y="1007"/>
              <a:ext cx="1401" cy="17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ticket (purchase)</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baggage (check)</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gates (load)</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runway takeoff</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airplane routing</a:t>
              </a:r>
              <a:endParaRPr/>
            </a:p>
          </p:txBody>
        </p:sp>
        <p:sp>
          <p:nvSpPr>
            <p:cNvPr id="380" name="Google Shape;380;p12"/>
            <p:cNvSpPr txBox="1"/>
            <p:nvPr/>
          </p:nvSpPr>
          <p:spPr>
            <a:xfrm>
              <a:off x="3242" y="1001"/>
              <a:ext cx="1364" cy="17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ticket (complain)</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baggage (claim)</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gates (unload)</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runway landing</a:t>
              </a:r>
              <a:endParaRPr/>
            </a:p>
            <a:p>
              <a:pPr indent="0" lvl="0" marL="0" marR="0" rtl="0" algn="l">
                <a:spcBef>
                  <a:spcPts val="0"/>
                </a:spcBef>
                <a:spcAft>
                  <a:spcPts val="0"/>
                </a:spcAft>
                <a:buNone/>
              </a:pPr>
              <a:r>
                <a:t/>
              </a:r>
              <a:endParaRPr sz="2000">
                <a:solidFill>
                  <a:srgbClr val="002060"/>
                </a:solidFill>
                <a:latin typeface="Comic Sans MS"/>
                <a:ea typeface="Comic Sans MS"/>
                <a:cs typeface="Comic Sans MS"/>
                <a:sym typeface="Comic Sans MS"/>
              </a:endParaRPr>
            </a:p>
            <a:p>
              <a:pPr indent="0" lvl="0" marL="0" marR="0" rtl="0" algn="l">
                <a:spcBef>
                  <a:spcPts val="0"/>
                </a:spcBef>
                <a:spcAft>
                  <a:spcPts val="0"/>
                </a:spcAft>
                <a:buNone/>
              </a:pPr>
              <a:r>
                <a:rPr lang="en-US" sz="2000">
                  <a:solidFill>
                    <a:srgbClr val="002060"/>
                  </a:solidFill>
                  <a:latin typeface="Comic Sans MS"/>
                  <a:ea typeface="Comic Sans MS"/>
                  <a:cs typeface="Comic Sans MS"/>
                  <a:sym typeface="Comic Sans MS"/>
                </a:rPr>
                <a:t>airplane routing</a:t>
              </a:r>
              <a:endParaRPr/>
            </a:p>
          </p:txBody>
        </p:sp>
        <p:sp>
          <p:nvSpPr>
            <p:cNvPr id="381" name="Google Shape;381;p12"/>
            <p:cNvSpPr txBox="1"/>
            <p:nvPr/>
          </p:nvSpPr>
          <p:spPr>
            <a:xfrm>
              <a:off x="2074" y="2825"/>
              <a:ext cx="1285" cy="25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omic Sans MS"/>
                  <a:ea typeface="Comic Sans MS"/>
                  <a:cs typeface="Comic Sans MS"/>
                  <a:sym typeface="Comic Sans MS"/>
                </a:rPr>
                <a:t>airplane routing</a:t>
              </a:r>
              <a:endParaRPr/>
            </a:p>
          </p:txBody>
        </p:sp>
        <p:sp>
          <p:nvSpPr>
            <p:cNvPr id="382" name="Google Shape;382;p12"/>
            <p:cNvSpPr/>
            <p:nvPr/>
          </p:nvSpPr>
          <p:spPr>
            <a:xfrm>
              <a:off x="700" y="1000"/>
              <a:ext cx="4100" cy="2072"/>
            </a:xfrm>
            <a:custGeom>
              <a:rect b="b" l="l" r="r" t="t"/>
              <a:pathLst>
                <a:path extrusionOk="0" h="2072" w="4100">
                  <a:moveTo>
                    <a:pt x="0" y="0"/>
                  </a:moveTo>
                  <a:lnTo>
                    <a:pt x="4" y="1736"/>
                  </a:lnTo>
                  <a:lnTo>
                    <a:pt x="804" y="2064"/>
                  </a:lnTo>
                  <a:lnTo>
                    <a:pt x="3468" y="2072"/>
                  </a:lnTo>
                  <a:lnTo>
                    <a:pt x="4100" y="1736"/>
                  </a:lnTo>
                  <a:lnTo>
                    <a:pt x="4100" y="96"/>
                  </a:lnTo>
                </a:path>
              </a:pathLst>
            </a:custGeom>
            <a:noFill/>
            <a:ln cap="flat" cmpd="sng" w="38100">
              <a:solidFill>
                <a:schemeClr val="accent2"/>
              </a:solidFill>
              <a:prstDash val="solid"/>
              <a:round/>
              <a:headEnd len="med" w="med" type="none"/>
              <a:tailEnd len="med" w="med" type="triangl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6"/>
                                        </p:tgtEl>
                                        <p:attrNameLst>
                                          <p:attrName>style.visibility</p:attrName>
                                        </p:attrNameLst>
                                      </p:cBhvr>
                                      <p:to>
                                        <p:strVal val="visible"/>
                                      </p:to>
                                    </p:set>
                                    <p:anim calcmode="lin" valueType="num">
                                      <p:cBhvr additive="base">
                                        <p:cTn dur="500"/>
                                        <p:tgtEl>
                                          <p:spTgt spid="37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8"/>
                                        </p:tgtEl>
                                        <p:attrNameLst>
                                          <p:attrName>style.visibility</p:attrName>
                                        </p:attrNameLst>
                                      </p:cBhvr>
                                      <p:to>
                                        <p:strVal val="visible"/>
                                      </p:to>
                                    </p:set>
                                    <p:anim calcmode="lin" valueType="num">
                                      <p:cBhvr additive="base">
                                        <p:cTn dur="500"/>
                                        <p:tgtEl>
                                          <p:spTgt spid="37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77"/>
                                        </p:tgtEl>
                                        <p:attrNameLst>
                                          <p:attrName>style.visibility</p:attrName>
                                        </p:attrNameLst>
                                      </p:cBhvr>
                                      <p:to>
                                        <p:strVal val="visible"/>
                                      </p:to>
                                    </p:set>
                                    <p:anim calcmode="lin" valueType="num">
                                      <p:cBhvr additive="base">
                                        <p:cTn dur="500"/>
                                        <p:tgtEl>
                                          <p:spTgt spid="37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13"/>
          <p:cNvSpPr txBox="1"/>
          <p:nvPr/>
        </p:nvSpPr>
        <p:spPr>
          <a:xfrm>
            <a:off x="454523" y="2134007"/>
            <a:ext cx="10949694" cy="546349"/>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2800"/>
              <a:buFont typeface="Century Gothic"/>
              <a:buNone/>
            </a:pPr>
            <a:r>
              <a:rPr b="1" i="0" lang="en-US" sz="2800">
                <a:solidFill>
                  <a:schemeClr val="dk1"/>
                </a:solidFill>
                <a:latin typeface="Century Gothic"/>
                <a:ea typeface="Century Gothic"/>
                <a:cs typeface="Century Gothic"/>
                <a:sym typeface="Century Gothic"/>
              </a:rPr>
              <a:t>Organization of air travel</a:t>
            </a:r>
            <a:endParaRPr/>
          </a:p>
        </p:txBody>
      </p:sp>
      <p:sp>
        <p:nvSpPr>
          <p:cNvPr id="388" name="Google Shape;388;p13"/>
          <p:cNvSpPr txBox="1"/>
          <p:nvPr>
            <p:ph type="title"/>
          </p:nvPr>
        </p:nvSpPr>
        <p:spPr>
          <a:xfrm>
            <a:off x="882870" y="973668"/>
            <a:ext cx="9033498"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Layered Architecture – What and Why?</a:t>
            </a:r>
            <a:endParaRPr/>
          </a:p>
        </p:txBody>
      </p:sp>
      <p:grpSp>
        <p:nvGrpSpPr>
          <p:cNvPr id="389" name="Google Shape;389;p13"/>
          <p:cNvGrpSpPr/>
          <p:nvPr/>
        </p:nvGrpSpPr>
        <p:grpSpPr>
          <a:xfrm>
            <a:off x="2200716" y="2622490"/>
            <a:ext cx="8418513" cy="2835275"/>
            <a:chOff x="258" y="1214"/>
            <a:chExt cx="5303" cy="1786"/>
          </a:xfrm>
        </p:grpSpPr>
        <p:sp>
          <p:nvSpPr>
            <p:cNvPr id="390" name="Google Shape;390;p13"/>
            <p:cNvSpPr/>
            <p:nvPr/>
          </p:nvSpPr>
          <p:spPr>
            <a:xfrm>
              <a:off x="264" y="1544"/>
              <a:ext cx="1028" cy="1082"/>
            </a:xfrm>
            <a:prstGeom prst="rect">
              <a:avLst/>
            </a:prstGeom>
            <a:solidFill>
              <a:schemeClr val="lt1"/>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91" name="Google Shape;391;p13"/>
            <p:cNvSpPr txBox="1"/>
            <p:nvPr/>
          </p:nvSpPr>
          <p:spPr>
            <a:xfrm>
              <a:off x="258" y="1597"/>
              <a:ext cx="1071" cy="1021"/>
            </a:xfrm>
            <a:prstGeom prst="rect">
              <a:avLst/>
            </a:prstGeom>
            <a:noFill/>
            <a:ln>
              <a:noFill/>
            </a:ln>
          </p:spPr>
          <p:txBody>
            <a:bodyPr anchorCtr="0" anchor="t" bIns="45700" lIns="91425" spcFirstLastPara="1" rIns="91425" wrap="square" tIns="45700">
              <a:spAutoFit/>
            </a:bodyPr>
            <a:lstStyle/>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ticket (purchase)</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baggage (check)</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gates (load)</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runway (takeoff)</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airplane routing</a:t>
              </a:r>
              <a:endParaRPr/>
            </a:p>
          </p:txBody>
        </p:sp>
        <p:cxnSp>
          <p:nvCxnSpPr>
            <p:cNvPr id="392" name="Google Shape;392;p13"/>
            <p:cNvCxnSpPr/>
            <p:nvPr/>
          </p:nvCxnSpPr>
          <p:spPr>
            <a:xfrm>
              <a:off x="271" y="1770"/>
              <a:ext cx="1021" cy="1"/>
            </a:xfrm>
            <a:prstGeom prst="straightConnector1">
              <a:avLst/>
            </a:prstGeom>
            <a:noFill/>
            <a:ln cap="flat" cmpd="sng" w="19050">
              <a:solidFill>
                <a:schemeClr val="dk1"/>
              </a:solidFill>
              <a:prstDash val="solid"/>
              <a:round/>
              <a:headEnd len="med" w="med" type="none"/>
              <a:tailEnd len="med" w="med" type="none"/>
            </a:ln>
          </p:spPr>
        </p:cxnSp>
        <p:cxnSp>
          <p:nvCxnSpPr>
            <p:cNvPr id="393" name="Google Shape;393;p13"/>
            <p:cNvCxnSpPr/>
            <p:nvPr/>
          </p:nvCxnSpPr>
          <p:spPr>
            <a:xfrm>
              <a:off x="275" y="1989"/>
              <a:ext cx="1021" cy="1"/>
            </a:xfrm>
            <a:prstGeom prst="straightConnector1">
              <a:avLst/>
            </a:prstGeom>
            <a:noFill/>
            <a:ln cap="flat" cmpd="sng" w="19050">
              <a:solidFill>
                <a:schemeClr val="dk1"/>
              </a:solidFill>
              <a:prstDash val="solid"/>
              <a:round/>
              <a:headEnd len="med" w="med" type="none"/>
              <a:tailEnd len="med" w="med" type="none"/>
            </a:ln>
          </p:spPr>
        </p:cxnSp>
        <p:cxnSp>
          <p:nvCxnSpPr>
            <p:cNvPr id="394" name="Google Shape;394;p13"/>
            <p:cNvCxnSpPr/>
            <p:nvPr/>
          </p:nvCxnSpPr>
          <p:spPr>
            <a:xfrm>
              <a:off x="271" y="2207"/>
              <a:ext cx="1021" cy="1"/>
            </a:xfrm>
            <a:prstGeom prst="straightConnector1">
              <a:avLst/>
            </a:prstGeom>
            <a:noFill/>
            <a:ln cap="flat" cmpd="sng" w="19050">
              <a:solidFill>
                <a:schemeClr val="dk1"/>
              </a:solidFill>
              <a:prstDash val="solid"/>
              <a:round/>
              <a:headEnd len="med" w="med" type="none"/>
              <a:tailEnd len="med" w="med" type="none"/>
            </a:ln>
          </p:spPr>
        </p:cxnSp>
        <p:cxnSp>
          <p:nvCxnSpPr>
            <p:cNvPr id="395" name="Google Shape;395;p13"/>
            <p:cNvCxnSpPr/>
            <p:nvPr/>
          </p:nvCxnSpPr>
          <p:spPr>
            <a:xfrm>
              <a:off x="279" y="2426"/>
              <a:ext cx="1021" cy="1"/>
            </a:xfrm>
            <a:prstGeom prst="straightConnector1">
              <a:avLst/>
            </a:prstGeom>
            <a:noFill/>
            <a:ln cap="flat" cmpd="sng" w="19050">
              <a:solidFill>
                <a:schemeClr val="dk1"/>
              </a:solidFill>
              <a:prstDash val="solid"/>
              <a:round/>
              <a:headEnd len="med" w="med" type="none"/>
              <a:tailEnd len="med" w="med" type="none"/>
            </a:ln>
          </p:spPr>
        </p:cxnSp>
        <p:sp>
          <p:nvSpPr>
            <p:cNvPr id="396" name="Google Shape;396;p13"/>
            <p:cNvSpPr txBox="1"/>
            <p:nvPr/>
          </p:nvSpPr>
          <p:spPr>
            <a:xfrm>
              <a:off x="493" y="2706"/>
              <a:ext cx="525" cy="28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departure</a:t>
              </a:r>
              <a:endParaRPr/>
            </a:p>
            <a:p>
              <a:pPr indent="0" lvl="0" marL="0" marR="0" rtl="0" algn="ctr">
                <a:spcBef>
                  <a:spcPts val="0"/>
                </a:spcBef>
                <a:spcAft>
                  <a:spcPts val="0"/>
                </a:spcAft>
                <a:buNone/>
              </a:pPr>
              <a:r>
                <a:rPr lang="en-US" sz="1200">
                  <a:solidFill>
                    <a:schemeClr val="dk1"/>
                  </a:solidFill>
                  <a:latin typeface="Arial"/>
                  <a:ea typeface="Arial"/>
                  <a:cs typeface="Arial"/>
                  <a:sym typeface="Arial"/>
                </a:rPr>
                <a:t>airport</a:t>
              </a:r>
              <a:endParaRPr/>
            </a:p>
          </p:txBody>
        </p:sp>
        <p:sp>
          <p:nvSpPr>
            <p:cNvPr id="397" name="Google Shape;397;p13"/>
            <p:cNvSpPr txBox="1"/>
            <p:nvPr/>
          </p:nvSpPr>
          <p:spPr>
            <a:xfrm>
              <a:off x="3756" y="2712"/>
              <a:ext cx="387" cy="28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arrival</a:t>
              </a:r>
              <a:endParaRPr/>
            </a:p>
            <a:p>
              <a:pPr indent="0" lvl="0" marL="0" marR="0" rtl="0" algn="ctr">
                <a:spcBef>
                  <a:spcPts val="0"/>
                </a:spcBef>
                <a:spcAft>
                  <a:spcPts val="0"/>
                </a:spcAft>
                <a:buNone/>
              </a:pPr>
              <a:r>
                <a:rPr lang="en-US" sz="1200">
                  <a:solidFill>
                    <a:schemeClr val="dk1"/>
                  </a:solidFill>
                  <a:latin typeface="Arial"/>
                  <a:ea typeface="Arial"/>
                  <a:cs typeface="Arial"/>
                  <a:sym typeface="Arial"/>
                </a:rPr>
                <a:t>airport</a:t>
              </a:r>
              <a:endParaRPr/>
            </a:p>
          </p:txBody>
        </p:sp>
        <p:sp>
          <p:nvSpPr>
            <p:cNvPr id="398" name="Google Shape;398;p13"/>
            <p:cNvSpPr txBox="1"/>
            <p:nvPr/>
          </p:nvSpPr>
          <p:spPr>
            <a:xfrm>
              <a:off x="1859" y="2709"/>
              <a:ext cx="1042" cy="28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intermediate air-traffic</a:t>
              </a:r>
              <a:endParaRPr/>
            </a:p>
            <a:p>
              <a:pPr indent="0" lvl="0" marL="0" marR="0" rtl="0" algn="ctr">
                <a:spcBef>
                  <a:spcPts val="0"/>
                </a:spcBef>
                <a:spcAft>
                  <a:spcPts val="0"/>
                </a:spcAft>
                <a:buNone/>
              </a:pPr>
              <a:r>
                <a:rPr lang="en-US" sz="1200">
                  <a:solidFill>
                    <a:schemeClr val="dk1"/>
                  </a:solidFill>
                  <a:latin typeface="Arial"/>
                  <a:ea typeface="Arial"/>
                  <a:cs typeface="Arial"/>
                  <a:sym typeface="Arial"/>
                </a:rPr>
                <a:t>control centers</a:t>
              </a:r>
              <a:endParaRPr/>
            </a:p>
          </p:txBody>
        </p:sp>
        <p:pic>
          <p:nvPicPr>
            <p:cNvPr descr="yylgaifm[1]" id="399" name="Google Shape;399;p13"/>
            <p:cNvPicPr preferRelativeResize="0"/>
            <p:nvPr/>
          </p:nvPicPr>
          <p:blipFill rotWithShape="1">
            <a:blip r:embed="rId3">
              <a:alphaModFix/>
            </a:blip>
            <a:srcRect b="0" l="0" r="0" t="0"/>
            <a:stretch/>
          </p:blipFill>
          <p:spPr>
            <a:xfrm flipH="1">
              <a:off x="1830" y="1315"/>
              <a:ext cx="963" cy="290"/>
            </a:xfrm>
            <a:prstGeom prst="rect">
              <a:avLst/>
            </a:prstGeom>
            <a:noFill/>
            <a:ln>
              <a:noFill/>
            </a:ln>
          </p:spPr>
        </p:pic>
        <p:cxnSp>
          <p:nvCxnSpPr>
            <p:cNvPr id="400" name="Google Shape;400;p13"/>
            <p:cNvCxnSpPr/>
            <p:nvPr/>
          </p:nvCxnSpPr>
          <p:spPr>
            <a:xfrm>
              <a:off x="2133" y="1214"/>
              <a:ext cx="284" cy="1"/>
            </a:xfrm>
            <a:prstGeom prst="straightConnector1">
              <a:avLst/>
            </a:prstGeom>
            <a:noFill/>
            <a:ln cap="flat" cmpd="sng" w="9525">
              <a:solidFill>
                <a:schemeClr val="dk1"/>
              </a:solidFill>
              <a:prstDash val="solid"/>
              <a:round/>
              <a:headEnd len="med" w="med" type="none"/>
              <a:tailEnd len="med" w="med" type="none"/>
            </a:ln>
          </p:spPr>
        </p:cxnSp>
        <p:cxnSp>
          <p:nvCxnSpPr>
            <p:cNvPr id="401" name="Google Shape;401;p13"/>
            <p:cNvCxnSpPr/>
            <p:nvPr/>
          </p:nvCxnSpPr>
          <p:spPr>
            <a:xfrm>
              <a:off x="2229" y="1310"/>
              <a:ext cx="284" cy="1"/>
            </a:xfrm>
            <a:prstGeom prst="straightConnector1">
              <a:avLst/>
            </a:prstGeom>
            <a:noFill/>
            <a:ln cap="flat" cmpd="sng" w="9525">
              <a:solidFill>
                <a:schemeClr val="dk1"/>
              </a:solidFill>
              <a:prstDash val="solid"/>
              <a:round/>
              <a:headEnd len="med" w="med" type="none"/>
              <a:tailEnd len="med" w="med" type="none"/>
            </a:ln>
          </p:spPr>
        </p:cxnSp>
        <p:cxnSp>
          <p:nvCxnSpPr>
            <p:cNvPr id="402" name="Google Shape;402;p13"/>
            <p:cNvCxnSpPr/>
            <p:nvPr/>
          </p:nvCxnSpPr>
          <p:spPr>
            <a:xfrm>
              <a:off x="2325" y="1406"/>
              <a:ext cx="284" cy="1"/>
            </a:xfrm>
            <a:prstGeom prst="straightConnector1">
              <a:avLst/>
            </a:prstGeom>
            <a:noFill/>
            <a:ln cap="flat" cmpd="sng" w="9525">
              <a:solidFill>
                <a:schemeClr val="dk1"/>
              </a:solidFill>
              <a:prstDash val="solid"/>
              <a:round/>
              <a:headEnd len="med" w="med" type="none"/>
              <a:tailEnd len="med" w="med" type="none"/>
            </a:ln>
          </p:spPr>
        </p:cxnSp>
        <p:grpSp>
          <p:nvGrpSpPr>
            <p:cNvPr id="403" name="Google Shape;403;p13"/>
            <p:cNvGrpSpPr/>
            <p:nvPr/>
          </p:nvGrpSpPr>
          <p:grpSpPr>
            <a:xfrm>
              <a:off x="1436" y="2441"/>
              <a:ext cx="1071" cy="186"/>
              <a:chOff x="1813" y="2187"/>
              <a:chExt cx="1071" cy="186"/>
            </a:xfrm>
          </p:grpSpPr>
          <p:sp>
            <p:nvSpPr>
              <p:cNvPr id="404" name="Google Shape;404;p13"/>
              <p:cNvSpPr/>
              <p:nvPr/>
            </p:nvSpPr>
            <p:spPr>
              <a:xfrm>
                <a:off x="1817" y="2187"/>
                <a:ext cx="871" cy="186"/>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05" name="Google Shape;405;p13"/>
              <p:cNvSpPr txBox="1"/>
              <p:nvPr/>
            </p:nvSpPr>
            <p:spPr>
              <a:xfrm>
                <a:off x="1813" y="2200"/>
                <a:ext cx="1071" cy="165"/>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lang="en-US" sz="1400">
                    <a:solidFill>
                      <a:schemeClr val="dk1"/>
                    </a:solidFill>
                    <a:latin typeface="Arial"/>
                    <a:ea typeface="Arial"/>
                    <a:cs typeface="Arial"/>
                    <a:sym typeface="Arial"/>
                  </a:rPr>
                  <a:t>airplane routing</a:t>
                </a:r>
                <a:endParaRPr/>
              </a:p>
            </p:txBody>
          </p:sp>
        </p:grpSp>
        <p:grpSp>
          <p:nvGrpSpPr>
            <p:cNvPr id="406" name="Google Shape;406;p13"/>
            <p:cNvGrpSpPr/>
            <p:nvPr/>
          </p:nvGrpSpPr>
          <p:grpSpPr>
            <a:xfrm>
              <a:off x="2417" y="2441"/>
              <a:ext cx="1071" cy="186"/>
              <a:chOff x="1813" y="2187"/>
              <a:chExt cx="1071" cy="186"/>
            </a:xfrm>
          </p:grpSpPr>
          <p:sp>
            <p:nvSpPr>
              <p:cNvPr id="407" name="Google Shape;407;p13"/>
              <p:cNvSpPr/>
              <p:nvPr/>
            </p:nvSpPr>
            <p:spPr>
              <a:xfrm>
                <a:off x="1817" y="2187"/>
                <a:ext cx="871" cy="186"/>
              </a:xfrm>
              <a:prstGeom prst="rect">
                <a:avLst/>
              </a:prstGeom>
              <a:solidFill>
                <a:schemeClr val="l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08" name="Google Shape;408;p13"/>
              <p:cNvSpPr txBox="1"/>
              <p:nvPr/>
            </p:nvSpPr>
            <p:spPr>
              <a:xfrm>
                <a:off x="1813" y="2200"/>
                <a:ext cx="1071" cy="165"/>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None/>
                </a:pPr>
                <a:r>
                  <a:rPr lang="en-US" sz="1400">
                    <a:solidFill>
                      <a:schemeClr val="dk1"/>
                    </a:solidFill>
                    <a:latin typeface="Arial"/>
                    <a:ea typeface="Arial"/>
                    <a:cs typeface="Arial"/>
                    <a:sym typeface="Arial"/>
                  </a:rPr>
                  <a:t>airplane routing</a:t>
                </a:r>
                <a:endParaRPr/>
              </a:p>
            </p:txBody>
          </p:sp>
        </p:grpSp>
        <p:sp>
          <p:nvSpPr>
            <p:cNvPr id="409" name="Google Shape;409;p13"/>
            <p:cNvSpPr/>
            <p:nvPr/>
          </p:nvSpPr>
          <p:spPr>
            <a:xfrm>
              <a:off x="3446" y="1551"/>
              <a:ext cx="1028" cy="1082"/>
            </a:xfrm>
            <a:prstGeom prst="rect">
              <a:avLst/>
            </a:prstGeom>
            <a:solidFill>
              <a:schemeClr val="lt1"/>
            </a:solidFill>
            <a:ln cap="flat" cmpd="sng" w="1905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10" name="Google Shape;410;p13"/>
            <p:cNvSpPr txBox="1"/>
            <p:nvPr/>
          </p:nvSpPr>
          <p:spPr>
            <a:xfrm>
              <a:off x="3412" y="1598"/>
              <a:ext cx="1071" cy="1021"/>
            </a:xfrm>
            <a:prstGeom prst="rect">
              <a:avLst/>
            </a:prstGeom>
            <a:noFill/>
            <a:ln>
              <a:noFill/>
            </a:ln>
          </p:spPr>
          <p:txBody>
            <a:bodyPr anchorCtr="0" anchor="t" bIns="45700" lIns="91425" spcFirstLastPara="1" rIns="91425" wrap="square" tIns="45700">
              <a:spAutoFit/>
            </a:bodyPr>
            <a:lstStyle/>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ticket (complain)</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baggage (claim</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gates (unload)</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runway (land)</a:t>
              </a:r>
              <a:endParaRPr/>
            </a:p>
            <a:p>
              <a:pPr indent="0" lvl="0" marL="0" marR="0" rtl="0" algn="ctr">
                <a:lnSpc>
                  <a:spcPct val="80000"/>
                </a:lnSpc>
                <a:spcBef>
                  <a:spcPts val="0"/>
                </a:spcBef>
                <a:spcAft>
                  <a:spcPts val="0"/>
                </a:spcAft>
                <a:buNone/>
              </a:pPr>
              <a:r>
                <a:t/>
              </a:r>
              <a:endParaRPr sz="1400">
                <a:solidFill>
                  <a:schemeClr val="dk1"/>
                </a:solidFill>
                <a:latin typeface="Arial"/>
                <a:ea typeface="Arial"/>
                <a:cs typeface="Arial"/>
                <a:sym typeface="Arial"/>
              </a:endParaRPr>
            </a:p>
            <a:p>
              <a:pPr indent="0" lvl="0" marL="0" marR="0" rtl="0" algn="ctr">
                <a:lnSpc>
                  <a:spcPct val="80000"/>
                </a:lnSpc>
                <a:spcBef>
                  <a:spcPts val="0"/>
                </a:spcBef>
                <a:spcAft>
                  <a:spcPts val="0"/>
                </a:spcAft>
                <a:buNone/>
              </a:pPr>
              <a:r>
                <a:rPr lang="en-US" sz="1400">
                  <a:solidFill>
                    <a:schemeClr val="dk1"/>
                  </a:solidFill>
                  <a:latin typeface="Arial"/>
                  <a:ea typeface="Arial"/>
                  <a:cs typeface="Arial"/>
                  <a:sym typeface="Arial"/>
                </a:rPr>
                <a:t>airplane routing</a:t>
              </a:r>
              <a:endParaRPr/>
            </a:p>
          </p:txBody>
        </p:sp>
        <p:cxnSp>
          <p:nvCxnSpPr>
            <p:cNvPr id="411" name="Google Shape;411;p13"/>
            <p:cNvCxnSpPr/>
            <p:nvPr/>
          </p:nvCxnSpPr>
          <p:spPr>
            <a:xfrm>
              <a:off x="3453" y="1777"/>
              <a:ext cx="1021" cy="1"/>
            </a:xfrm>
            <a:prstGeom prst="straightConnector1">
              <a:avLst/>
            </a:prstGeom>
            <a:noFill/>
            <a:ln cap="flat" cmpd="sng" w="19050">
              <a:solidFill>
                <a:schemeClr val="dk1"/>
              </a:solidFill>
              <a:prstDash val="solid"/>
              <a:round/>
              <a:headEnd len="med" w="med" type="none"/>
              <a:tailEnd len="med" w="med" type="none"/>
            </a:ln>
          </p:spPr>
        </p:cxnSp>
        <p:cxnSp>
          <p:nvCxnSpPr>
            <p:cNvPr id="412" name="Google Shape;412;p13"/>
            <p:cNvCxnSpPr/>
            <p:nvPr/>
          </p:nvCxnSpPr>
          <p:spPr>
            <a:xfrm>
              <a:off x="3457" y="1996"/>
              <a:ext cx="1021" cy="1"/>
            </a:xfrm>
            <a:prstGeom prst="straightConnector1">
              <a:avLst/>
            </a:prstGeom>
            <a:noFill/>
            <a:ln cap="flat" cmpd="sng" w="19050">
              <a:solidFill>
                <a:schemeClr val="dk1"/>
              </a:solidFill>
              <a:prstDash val="solid"/>
              <a:round/>
              <a:headEnd len="med" w="med" type="none"/>
              <a:tailEnd len="med" w="med" type="none"/>
            </a:ln>
          </p:spPr>
        </p:cxnSp>
        <p:cxnSp>
          <p:nvCxnSpPr>
            <p:cNvPr id="413" name="Google Shape;413;p13"/>
            <p:cNvCxnSpPr/>
            <p:nvPr/>
          </p:nvCxnSpPr>
          <p:spPr>
            <a:xfrm>
              <a:off x="3453" y="2214"/>
              <a:ext cx="1021" cy="1"/>
            </a:xfrm>
            <a:prstGeom prst="straightConnector1">
              <a:avLst/>
            </a:prstGeom>
            <a:noFill/>
            <a:ln cap="flat" cmpd="sng" w="19050">
              <a:solidFill>
                <a:schemeClr val="dk1"/>
              </a:solidFill>
              <a:prstDash val="solid"/>
              <a:round/>
              <a:headEnd len="med" w="med" type="none"/>
              <a:tailEnd len="med" w="med" type="none"/>
            </a:ln>
          </p:spPr>
        </p:cxnSp>
        <p:cxnSp>
          <p:nvCxnSpPr>
            <p:cNvPr id="414" name="Google Shape;414;p13"/>
            <p:cNvCxnSpPr/>
            <p:nvPr/>
          </p:nvCxnSpPr>
          <p:spPr>
            <a:xfrm>
              <a:off x="3461" y="2433"/>
              <a:ext cx="1021" cy="1"/>
            </a:xfrm>
            <a:prstGeom prst="straightConnector1">
              <a:avLst/>
            </a:prstGeom>
            <a:noFill/>
            <a:ln cap="flat" cmpd="sng" w="19050">
              <a:solidFill>
                <a:schemeClr val="dk1"/>
              </a:solidFill>
              <a:prstDash val="solid"/>
              <a:round/>
              <a:headEnd len="med" w="med" type="none"/>
              <a:tailEnd len="med" w="med" type="none"/>
            </a:ln>
          </p:spPr>
        </p:cxnSp>
        <p:sp>
          <p:nvSpPr>
            <p:cNvPr id="415" name="Google Shape;415;p13"/>
            <p:cNvSpPr/>
            <p:nvPr/>
          </p:nvSpPr>
          <p:spPr>
            <a:xfrm>
              <a:off x="268" y="2476"/>
              <a:ext cx="5293" cy="116"/>
            </a:xfrm>
            <a:prstGeom prst="rect">
              <a:avLst/>
            </a:prstGeom>
            <a:gradFill>
              <a:gsLst>
                <a:gs pos="0">
                  <a:srgbClr val="B31166">
                    <a:alpha val="49803"/>
                  </a:srgbClr>
                </a:gs>
                <a:gs pos="100000">
                  <a:srgbClr val="B31166">
                    <a:alpha val="52941"/>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433564"/>
                </a:solidFill>
                <a:latin typeface="Century Gothic"/>
                <a:ea typeface="Century Gothic"/>
                <a:cs typeface="Century Gothic"/>
                <a:sym typeface="Century Gothic"/>
              </a:endParaRPr>
            </a:p>
          </p:txBody>
        </p:sp>
        <p:sp>
          <p:nvSpPr>
            <p:cNvPr id="416" name="Google Shape;416;p13"/>
            <p:cNvSpPr/>
            <p:nvPr/>
          </p:nvSpPr>
          <p:spPr>
            <a:xfrm>
              <a:off x="268" y="2256"/>
              <a:ext cx="5293" cy="123"/>
            </a:xfrm>
            <a:prstGeom prst="rect">
              <a:avLst/>
            </a:prstGeom>
            <a:gradFill>
              <a:gsLst>
                <a:gs pos="0">
                  <a:srgbClr val="B31166">
                    <a:alpha val="49803"/>
                  </a:srgbClr>
                </a:gs>
                <a:gs pos="100000">
                  <a:srgbClr val="B31166">
                    <a:alpha val="52941"/>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17" name="Google Shape;417;p13"/>
            <p:cNvSpPr/>
            <p:nvPr/>
          </p:nvSpPr>
          <p:spPr>
            <a:xfrm>
              <a:off x="268" y="2050"/>
              <a:ext cx="5293" cy="116"/>
            </a:xfrm>
            <a:prstGeom prst="rect">
              <a:avLst/>
            </a:prstGeom>
            <a:gradFill>
              <a:gsLst>
                <a:gs pos="0">
                  <a:srgbClr val="B31166">
                    <a:alpha val="49803"/>
                  </a:srgbClr>
                </a:gs>
                <a:gs pos="100000">
                  <a:srgbClr val="B31166">
                    <a:alpha val="52941"/>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18" name="Google Shape;418;p13"/>
            <p:cNvSpPr/>
            <p:nvPr/>
          </p:nvSpPr>
          <p:spPr>
            <a:xfrm>
              <a:off x="268" y="1830"/>
              <a:ext cx="5286" cy="123"/>
            </a:xfrm>
            <a:prstGeom prst="rect">
              <a:avLst/>
            </a:prstGeom>
            <a:gradFill>
              <a:gsLst>
                <a:gs pos="0">
                  <a:srgbClr val="B31166">
                    <a:alpha val="49803"/>
                  </a:srgbClr>
                </a:gs>
                <a:gs pos="100000">
                  <a:srgbClr val="B31166">
                    <a:alpha val="52941"/>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19" name="Google Shape;419;p13"/>
            <p:cNvSpPr/>
            <p:nvPr/>
          </p:nvSpPr>
          <p:spPr>
            <a:xfrm>
              <a:off x="268" y="1617"/>
              <a:ext cx="5287" cy="123"/>
            </a:xfrm>
            <a:prstGeom prst="rect">
              <a:avLst/>
            </a:prstGeom>
            <a:gradFill>
              <a:gsLst>
                <a:gs pos="0">
                  <a:srgbClr val="B31166">
                    <a:alpha val="49803"/>
                  </a:srgbClr>
                </a:gs>
                <a:gs pos="100000">
                  <a:srgbClr val="B31166">
                    <a:alpha val="52941"/>
                  </a:srgbClr>
                </a:gs>
              </a:gsLst>
              <a:lin ang="54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20" name="Google Shape;420;p13"/>
            <p:cNvSpPr txBox="1"/>
            <p:nvPr/>
          </p:nvSpPr>
          <p:spPr>
            <a:xfrm>
              <a:off x="4776" y="1588"/>
              <a:ext cx="340" cy="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ticket</a:t>
              </a:r>
              <a:endParaRPr/>
            </a:p>
          </p:txBody>
        </p:sp>
        <p:sp>
          <p:nvSpPr>
            <p:cNvPr id="421" name="Google Shape;421;p13"/>
            <p:cNvSpPr txBox="1"/>
            <p:nvPr/>
          </p:nvSpPr>
          <p:spPr>
            <a:xfrm>
              <a:off x="4774" y="1801"/>
              <a:ext cx="487" cy="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baggage</a:t>
              </a:r>
              <a:endParaRPr/>
            </a:p>
          </p:txBody>
        </p:sp>
        <p:sp>
          <p:nvSpPr>
            <p:cNvPr id="422" name="Google Shape;422;p13"/>
            <p:cNvSpPr txBox="1"/>
            <p:nvPr/>
          </p:nvSpPr>
          <p:spPr>
            <a:xfrm>
              <a:off x="4772" y="2013"/>
              <a:ext cx="302" cy="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gate</a:t>
              </a:r>
              <a:endParaRPr/>
            </a:p>
          </p:txBody>
        </p:sp>
        <p:sp>
          <p:nvSpPr>
            <p:cNvPr id="423" name="Google Shape;423;p13"/>
            <p:cNvSpPr txBox="1"/>
            <p:nvPr/>
          </p:nvSpPr>
          <p:spPr>
            <a:xfrm>
              <a:off x="4767" y="2225"/>
              <a:ext cx="738" cy="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takeoff/landing</a:t>
              </a:r>
              <a:endParaRPr/>
            </a:p>
          </p:txBody>
        </p:sp>
        <p:sp>
          <p:nvSpPr>
            <p:cNvPr id="424" name="Google Shape;424;p13"/>
            <p:cNvSpPr txBox="1"/>
            <p:nvPr/>
          </p:nvSpPr>
          <p:spPr>
            <a:xfrm>
              <a:off x="4769" y="2444"/>
              <a:ext cx="774" cy="17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airplane routing</a:t>
              </a:r>
              <a:endParaRPr/>
            </a:p>
          </p:txBody>
        </p:sp>
      </p:grpSp>
      <p:sp>
        <p:nvSpPr>
          <p:cNvPr id="425" name="Google Shape;425;p13"/>
          <p:cNvSpPr txBox="1"/>
          <p:nvPr/>
        </p:nvSpPr>
        <p:spPr>
          <a:xfrm>
            <a:off x="454523" y="5464882"/>
            <a:ext cx="11211960" cy="1235463"/>
          </a:xfrm>
          <a:prstGeom prst="rect">
            <a:avLst/>
          </a:prstGeom>
          <a:noFill/>
          <a:ln>
            <a:noFill/>
          </a:ln>
        </p:spPr>
        <p:txBody>
          <a:bodyPr anchorCtr="0" anchor="t" bIns="45700" lIns="91425" spcFirstLastPara="1" rIns="91425" wrap="square" tIns="45700">
            <a:normAutofit/>
          </a:bodyPr>
          <a:lstStyle/>
          <a:p>
            <a:pPr indent="-342900" lvl="0" marL="342900" marR="0" rtl="0" algn="l">
              <a:spcBef>
                <a:spcPts val="0"/>
              </a:spcBef>
              <a:spcAft>
                <a:spcPts val="0"/>
              </a:spcAft>
              <a:buClr>
                <a:schemeClr val="accent1"/>
              </a:buClr>
              <a:buSzPts val="1920"/>
              <a:buFont typeface="Noto Sans Symbols"/>
              <a:buNone/>
            </a:pPr>
            <a:r>
              <a:rPr b="0" i="0" lang="en-US" sz="2400">
                <a:solidFill>
                  <a:srgbClr val="FF0000"/>
                </a:solidFill>
                <a:latin typeface="Century Gothic"/>
                <a:ea typeface="Century Gothic"/>
                <a:cs typeface="Century Gothic"/>
                <a:sym typeface="Century Gothic"/>
              </a:rPr>
              <a:t>Layers: </a:t>
            </a:r>
            <a:r>
              <a:rPr b="0" i="0" lang="en-US" sz="2400">
                <a:solidFill>
                  <a:srgbClr val="3F3F3F"/>
                </a:solidFill>
                <a:latin typeface="Century Gothic"/>
                <a:ea typeface="Century Gothic"/>
                <a:cs typeface="Century Gothic"/>
                <a:sym typeface="Century Gothic"/>
              </a:rPr>
              <a:t>each layer implements a service</a:t>
            </a:r>
            <a:endParaRPr b="0" i="0" sz="1800">
              <a:solidFill>
                <a:srgbClr val="3F3F3F"/>
              </a:solidFill>
              <a:latin typeface="Century Gothic"/>
              <a:ea typeface="Century Gothic"/>
              <a:cs typeface="Century Gothic"/>
              <a:sym typeface="Century Gothic"/>
            </a:endParaRPr>
          </a:p>
          <a:p>
            <a:pPr indent="-285750" lvl="1" marL="742950" marR="0" rtl="0" algn="l">
              <a:spcBef>
                <a:spcPts val="1000"/>
              </a:spcBef>
              <a:spcAft>
                <a:spcPts val="0"/>
              </a:spcAft>
              <a:buClr>
                <a:schemeClr val="accent1"/>
              </a:buClr>
              <a:buSzPts val="1280"/>
              <a:buFont typeface="Noto Sans Symbols"/>
              <a:buChar char="►"/>
            </a:pPr>
            <a:r>
              <a:rPr b="0" i="0" lang="en-US" sz="1600" u="none" cap="none" strike="noStrike">
                <a:solidFill>
                  <a:srgbClr val="3F3F3F"/>
                </a:solidFill>
                <a:latin typeface="Century Gothic"/>
                <a:ea typeface="Century Gothic"/>
                <a:cs typeface="Century Gothic"/>
                <a:sym typeface="Century Gothic"/>
              </a:rPr>
              <a:t>via its own internal-layer actions</a:t>
            </a:r>
            <a:endParaRPr/>
          </a:p>
          <a:p>
            <a:pPr indent="-285750" lvl="1" marL="742950" marR="0" rtl="0" algn="l">
              <a:spcBef>
                <a:spcPts val="1000"/>
              </a:spcBef>
              <a:spcAft>
                <a:spcPts val="0"/>
              </a:spcAft>
              <a:buClr>
                <a:schemeClr val="accent1"/>
              </a:buClr>
              <a:buSzPts val="1280"/>
              <a:buFont typeface="Noto Sans Symbols"/>
              <a:buChar char="►"/>
            </a:pPr>
            <a:r>
              <a:rPr b="0" i="0" lang="en-US" sz="1600" u="none" cap="none" strike="noStrike">
                <a:solidFill>
                  <a:srgbClr val="3F3F3F"/>
                </a:solidFill>
                <a:latin typeface="Century Gothic"/>
                <a:ea typeface="Century Gothic"/>
                <a:cs typeface="Century Gothic"/>
                <a:sym typeface="Century Gothic"/>
              </a:rPr>
              <a:t>relying on services provided by layer below</a:t>
            </a:r>
            <a:endParaRPr/>
          </a:p>
          <a:p>
            <a:pPr indent="-342900" lvl="0" marL="342900" marR="0" rtl="0" algn="l">
              <a:spcBef>
                <a:spcPts val="1000"/>
              </a:spcBef>
              <a:spcAft>
                <a:spcPts val="0"/>
              </a:spcAft>
              <a:buClr>
                <a:schemeClr val="accent1"/>
              </a:buClr>
              <a:buSzPts val="1440"/>
              <a:buFont typeface="Noto Sans Symbols"/>
              <a:buNone/>
            </a:pPr>
            <a:r>
              <a:t/>
            </a:r>
            <a:endParaRPr b="0" i="0" sz="1800">
              <a:solidFill>
                <a:srgbClr val="3F3F3F"/>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87"/>
                                        </p:tgtEl>
                                        <p:attrNameLst>
                                          <p:attrName>style.visibility</p:attrName>
                                        </p:attrNameLst>
                                      </p:cBhvr>
                                      <p:to>
                                        <p:strVal val="visible"/>
                                      </p:to>
                                    </p:set>
                                    <p:anim calcmode="lin" valueType="num">
                                      <p:cBhvr additive="base">
                                        <p:cTn dur="500"/>
                                        <p:tgtEl>
                                          <p:spTgt spid="38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389"/>
                                        </p:tgtEl>
                                        <p:attrNameLst>
                                          <p:attrName>style.visibility</p:attrName>
                                        </p:attrNameLst>
                                      </p:cBhvr>
                                      <p:to>
                                        <p:strVal val="visible"/>
                                      </p:to>
                                    </p:set>
                                    <p:anim calcmode="lin" valueType="num">
                                      <p:cBhvr additive="base">
                                        <p:cTn dur="500"/>
                                        <p:tgtEl>
                                          <p:spTgt spid="38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25"/>
                                        </p:tgtEl>
                                        <p:attrNameLst>
                                          <p:attrName>style.visibility</p:attrName>
                                        </p:attrNameLst>
                                      </p:cBhvr>
                                      <p:to>
                                        <p:strVal val="visible"/>
                                      </p:to>
                                    </p:set>
                                    <p:anim calcmode="lin" valueType="num">
                                      <p:cBhvr additive="base">
                                        <p:cTn dur="500"/>
                                        <p:tgtEl>
                                          <p:spTgt spid="42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14"/>
          <p:cNvSpPr txBox="1"/>
          <p:nvPr>
            <p:ph idx="1" type="body"/>
          </p:nvPr>
        </p:nvSpPr>
        <p:spPr>
          <a:xfrm>
            <a:off x="488731" y="2603500"/>
            <a:ext cx="11177751"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920"/>
              <a:buFont typeface="Noto Sans Symbols"/>
              <a:buNone/>
            </a:pPr>
            <a:r>
              <a:rPr lang="en-US" sz="2400">
                <a:solidFill>
                  <a:srgbClr val="002060"/>
                </a:solidFill>
              </a:rPr>
              <a:t>Dealing with complex systems:</a:t>
            </a:r>
            <a:endParaRPr/>
          </a:p>
          <a:p>
            <a:pPr indent="-342900" lvl="0" marL="342900" rtl="0" algn="l">
              <a:spcBef>
                <a:spcPts val="1000"/>
              </a:spcBef>
              <a:spcAft>
                <a:spcPts val="0"/>
              </a:spcAft>
              <a:buSzPts val="1920"/>
              <a:buChar char="►"/>
            </a:pPr>
            <a:r>
              <a:rPr lang="en-US" sz="2400">
                <a:solidFill>
                  <a:srgbClr val="002060"/>
                </a:solidFill>
              </a:rPr>
              <a:t>explicit structure allows identification, relationship of complex system’s pieces</a:t>
            </a:r>
            <a:endParaRPr/>
          </a:p>
          <a:p>
            <a:pPr indent="-285750" lvl="1" marL="742950" rtl="0" algn="l">
              <a:spcBef>
                <a:spcPts val="1000"/>
              </a:spcBef>
              <a:spcAft>
                <a:spcPts val="0"/>
              </a:spcAft>
              <a:buSzPts val="1920"/>
              <a:buChar char="►"/>
            </a:pPr>
            <a:r>
              <a:rPr lang="en-US" sz="2400">
                <a:solidFill>
                  <a:srgbClr val="C00000"/>
                </a:solidFill>
              </a:rPr>
              <a:t>layered reference model </a:t>
            </a:r>
            <a:r>
              <a:rPr lang="en-US" sz="2400">
                <a:solidFill>
                  <a:srgbClr val="002060"/>
                </a:solidFill>
              </a:rPr>
              <a:t>for discussion</a:t>
            </a:r>
            <a:endParaRPr/>
          </a:p>
          <a:p>
            <a:pPr indent="-228600" lvl="2" marL="1143000" rtl="0" algn="l">
              <a:spcBef>
                <a:spcPts val="1000"/>
              </a:spcBef>
              <a:spcAft>
                <a:spcPts val="0"/>
              </a:spcAft>
              <a:buSzPts val="1600"/>
              <a:buChar char="►"/>
            </a:pPr>
            <a:r>
              <a:rPr lang="en-US" sz="2000">
                <a:solidFill>
                  <a:srgbClr val="002060"/>
                </a:solidFill>
              </a:rPr>
              <a:t>modularization eases maintenance, updating of system</a:t>
            </a:r>
            <a:endParaRPr/>
          </a:p>
          <a:p>
            <a:pPr indent="-228600" lvl="2" marL="1143000" rtl="0" algn="l">
              <a:spcBef>
                <a:spcPts val="1000"/>
              </a:spcBef>
              <a:spcAft>
                <a:spcPts val="0"/>
              </a:spcAft>
              <a:buSzPts val="1760"/>
              <a:buChar char="►"/>
            </a:pPr>
            <a:r>
              <a:rPr lang="en-US" sz="2200">
                <a:solidFill>
                  <a:srgbClr val="002060"/>
                </a:solidFill>
              </a:rPr>
              <a:t>change of implementation of layer’s service transparent to rest of system</a:t>
            </a:r>
            <a:endParaRPr/>
          </a:p>
          <a:p>
            <a:pPr indent="-228600" lvl="2" marL="1143000" rtl="0" algn="l">
              <a:spcBef>
                <a:spcPts val="1000"/>
              </a:spcBef>
              <a:spcAft>
                <a:spcPts val="0"/>
              </a:spcAft>
              <a:buSzPts val="1760"/>
              <a:buChar char="►"/>
            </a:pPr>
            <a:r>
              <a:rPr lang="en-US" sz="2200">
                <a:solidFill>
                  <a:srgbClr val="C00000"/>
                </a:solidFill>
              </a:rPr>
              <a:t>e.g. </a:t>
            </a:r>
            <a:r>
              <a:rPr lang="en-US" sz="2200">
                <a:solidFill>
                  <a:srgbClr val="002060"/>
                </a:solidFill>
              </a:rPr>
              <a:t>change in gate procedure doesn’t affect rest of system</a:t>
            </a:r>
            <a:endParaRPr/>
          </a:p>
          <a:p>
            <a:pPr indent="-251459" lvl="0" marL="342900" rtl="0" algn="l">
              <a:spcBef>
                <a:spcPts val="1000"/>
              </a:spcBef>
              <a:spcAft>
                <a:spcPts val="0"/>
              </a:spcAft>
              <a:buSzPts val="1440"/>
              <a:buNone/>
            </a:pPr>
            <a:r>
              <a:t/>
            </a:r>
            <a:endParaRPr/>
          </a:p>
        </p:txBody>
      </p:sp>
      <p:sp>
        <p:nvSpPr>
          <p:cNvPr id="431" name="Google Shape;431;p14"/>
          <p:cNvSpPr txBox="1"/>
          <p:nvPr>
            <p:ph type="title"/>
          </p:nvPr>
        </p:nvSpPr>
        <p:spPr>
          <a:xfrm>
            <a:off x="882870" y="973668"/>
            <a:ext cx="9033498"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Why Layers?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15"/>
          <p:cNvSpPr txBox="1"/>
          <p:nvPr>
            <p:ph type="title"/>
          </p:nvPr>
        </p:nvSpPr>
        <p:spPr>
          <a:xfrm>
            <a:off x="1154955" y="664770"/>
            <a:ext cx="2793158" cy="375745"/>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US"/>
              <a:t>Layered Models</a:t>
            </a:r>
            <a:endParaRPr/>
          </a:p>
        </p:txBody>
      </p:sp>
      <p:sp>
        <p:nvSpPr>
          <p:cNvPr id="437" name="Google Shape;437;p15"/>
          <p:cNvSpPr txBox="1"/>
          <p:nvPr>
            <p:ph idx="2" type="body"/>
          </p:nvPr>
        </p:nvSpPr>
        <p:spPr>
          <a:xfrm>
            <a:off x="567559" y="1103584"/>
            <a:ext cx="4288220" cy="4858231"/>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Clr>
                <a:schemeClr val="lt1"/>
              </a:buClr>
              <a:buSzPts val="1120"/>
              <a:buFont typeface="Noto Sans Symbols"/>
              <a:buChar char="▪"/>
            </a:pPr>
            <a:r>
              <a:rPr lang="en-US">
                <a:solidFill>
                  <a:schemeClr val="lt1"/>
                </a:solidFill>
              </a:rPr>
              <a:t>application: supporting network applications</a:t>
            </a:r>
            <a:endParaRPr/>
          </a:p>
          <a:p>
            <a:pPr indent="-342900" lvl="1" marL="800100" rtl="0" algn="l">
              <a:spcBef>
                <a:spcPts val="1000"/>
              </a:spcBef>
              <a:spcAft>
                <a:spcPts val="0"/>
              </a:spcAft>
              <a:buClr>
                <a:schemeClr val="lt1"/>
              </a:buClr>
              <a:buSzPts val="960"/>
              <a:buFont typeface="Noto Sans Symbols"/>
              <a:buChar char="▪"/>
            </a:pPr>
            <a:r>
              <a:rPr lang="en-US">
                <a:solidFill>
                  <a:schemeClr val="lt1"/>
                </a:solidFill>
              </a:rPr>
              <a:t>FTP, SMTP, HTTP</a:t>
            </a:r>
            <a:endParaRPr/>
          </a:p>
          <a:p>
            <a:pPr indent="-342900" lvl="0" marL="342900" rtl="0" algn="l">
              <a:spcBef>
                <a:spcPts val="1000"/>
              </a:spcBef>
              <a:spcAft>
                <a:spcPts val="0"/>
              </a:spcAft>
              <a:buClr>
                <a:schemeClr val="lt1"/>
              </a:buClr>
              <a:buSzPts val="1120"/>
              <a:buFont typeface="Noto Sans Symbols"/>
              <a:buChar char="▪"/>
            </a:pPr>
            <a:r>
              <a:rPr lang="en-US">
                <a:solidFill>
                  <a:schemeClr val="lt1"/>
                </a:solidFill>
              </a:rPr>
              <a:t>presentation: allow applications to interpret meaning of data, e.g., encryption, compression, machine-specific conventions</a:t>
            </a:r>
            <a:endParaRPr/>
          </a:p>
          <a:p>
            <a:pPr indent="-342900" lvl="0" marL="342900" rtl="0" algn="l">
              <a:spcBef>
                <a:spcPts val="1000"/>
              </a:spcBef>
              <a:spcAft>
                <a:spcPts val="0"/>
              </a:spcAft>
              <a:buClr>
                <a:schemeClr val="lt1"/>
              </a:buClr>
              <a:buSzPts val="1120"/>
              <a:buFont typeface="Noto Sans Symbols"/>
              <a:buChar char="▪"/>
            </a:pPr>
            <a:r>
              <a:rPr i="1" lang="en-US">
                <a:solidFill>
                  <a:schemeClr val="lt1"/>
                </a:solidFill>
              </a:rPr>
              <a:t>session:</a:t>
            </a:r>
            <a:r>
              <a:rPr lang="en-US">
                <a:solidFill>
                  <a:schemeClr val="lt1"/>
                </a:solidFill>
              </a:rPr>
              <a:t> synchronization, check pointing, recovery of data exchange</a:t>
            </a:r>
            <a:endParaRPr/>
          </a:p>
          <a:p>
            <a:pPr indent="-342900" lvl="0" marL="342900" rtl="0" algn="l">
              <a:spcBef>
                <a:spcPts val="1000"/>
              </a:spcBef>
              <a:spcAft>
                <a:spcPts val="0"/>
              </a:spcAft>
              <a:buClr>
                <a:schemeClr val="lt1"/>
              </a:buClr>
              <a:buSzPts val="1120"/>
              <a:buFont typeface="Noto Sans Symbols"/>
              <a:buChar char="▪"/>
            </a:pPr>
            <a:r>
              <a:rPr lang="en-US">
                <a:solidFill>
                  <a:schemeClr val="lt1"/>
                </a:solidFill>
              </a:rPr>
              <a:t>transport: process-process data transfer</a:t>
            </a:r>
            <a:endParaRPr/>
          </a:p>
          <a:p>
            <a:pPr indent="-342900" lvl="1" marL="800100" rtl="0" algn="l">
              <a:spcBef>
                <a:spcPts val="1000"/>
              </a:spcBef>
              <a:spcAft>
                <a:spcPts val="0"/>
              </a:spcAft>
              <a:buClr>
                <a:schemeClr val="lt1"/>
              </a:buClr>
              <a:buSzPts val="960"/>
              <a:buFont typeface="Noto Sans Symbols"/>
              <a:buChar char="▪"/>
            </a:pPr>
            <a:r>
              <a:rPr lang="en-US">
                <a:solidFill>
                  <a:schemeClr val="lt1"/>
                </a:solidFill>
              </a:rPr>
              <a:t>TCP, UDP</a:t>
            </a:r>
            <a:endParaRPr/>
          </a:p>
          <a:p>
            <a:pPr indent="-342900" lvl="0" marL="342900" rtl="0" algn="l">
              <a:spcBef>
                <a:spcPts val="1000"/>
              </a:spcBef>
              <a:spcAft>
                <a:spcPts val="0"/>
              </a:spcAft>
              <a:buClr>
                <a:schemeClr val="lt1"/>
              </a:buClr>
              <a:buSzPts val="1120"/>
              <a:buFont typeface="Noto Sans Symbols"/>
              <a:buChar char="▪"/>
            </a:pPr>
            <a:r>
              <a:rPr lang="en-US">
                <a:solidFill>
                  <a:schemeClr val="lt1"/>
                </a:solidFill>
              </a:rPr>
              <a:t>network: routing of datagrams from source to destination</a:t>
            </a:r>
            <a:endParaRPr/>
          </a:p>
          <a:p>
            <a:pPr indent="-342900" lvl="1" marL="800100" rtl="0" algn="l">
              <a:spcBef>
                <a:spcPts val="1000"/>
              </a:spcBef>
              <a:spcAft>
                <a:spcPts val="0"/>
              </a:spcAft>
              <a:buClr>
                <a:schemeClr val="lt1"/>
              </a:buClr>
              <a:buSzPts val="960"/>
              <a:buFont typeface="Noto Sans Symbols"/>
              <a:buChar char="▪"/>
            </a:pPr>
            <a:r>
              <a:rPr lang="en-US">
                <a:solidFill>
                  <a:schemeClr val="lt1"/>
                </a:solidFill>
              </a:rPr>
              <a:t>IP, routing protocols</a:t>
            </a:r>
            <a:endParaRPr/>
          </a:p>
          <a:p>
            <a:pPr indent="-342900" lvl="0" marL="342900" rtl="0" algn="l">
              <a:spcBef>
                <a:spcPts val="1000"/>
              </a:spcBef>
              <a:spcAft>
                <a:spcPts val="0"/>
              </a:spcAft>
              <a:buClr>
                <a:schemeClr val="lt1"/>
              </a:buClr>
              <a:buSzPts val="1120"/>
              <a:buFont typeface="Noto Sans Symbols"/>
              <a:buChar char="▪"/>
            </a:pPr>
            <a:r>
              <a:rPr lang="en-US">
                <a:solidFill>
                  <a:schemeClr val="lt1"/>
                </a:solidFill>
              </a:rPr>
              <a:t>link: data transfer between neighboring  network elements</a:t>
            </a:r>
            <a:endParaRPr/>
          </a:p>
          <a:p>
            <a:pPr indent="-342900" lvl="1" marL="800100" rtl="0" algn="l">
              <a:spcBef>
                <a:spcPts val="1000"/>
              </a:spcBef>
              <a:spcAft>
                <a:spcPts val="0"/>
              </a:spcAft>
              <a:buClr>
                <a:schemeClr val="lt1"/>
              </a:buClr>
              <a:buSzPts val="960"/>
              <a:buFont typeface="Noto Sans Symbols"/>
              <a:buChar char="▪"/>
            </a:pPr>
            <a:r>
              <a:rPr lang="en-US">
                <a:solidFill>
                  <a:schemeClr val="lt1"/>
                </a:solidFill>
              </a:rPr>
              <a:t>PPP, Ethernet</a:t>
            </a:r>
            <a:endParaRPr/>
          </a:p>
          <a:p>
            <a:pPr indent="-342900" lvl="0" marL="342900" rtl="0" algn="l">
              <a:spcBef>
                <a:spcPts val="1000"/>
              </a:spcBef>
              <a:spcAft>
                <a:spcPts val="0"/>
              </a:spcAft>
              <a:buClr>
                <a:schemeClr val="lt1"/>
              </a:buClr>
              <a:buSzPts val="1120"/>
              <a:buFont typeface="Noto Sans Symbols"/>
              <a:buChar char="▪"/>
            </a:pPr>
            <a:r>
              <a:rPr lang="en-US">
                <a:solidFill>
                  <a:schemeClr val="lt1"/>
                </a:solidFill>
              </a:rPr>
              <a:t>physical: bits “on the wire”</a:t>
            </a:r>
            <a:endParaRPr/>
          </a:p>
          <a:p>
            <a:pPr indent="-240030" lvl="0" marL="285750" rtl="0" algn="l">
              <a:spcBef>
                <a:spcPts val="1000"/>
              </a:spcBef>
              <a:spcAft>
                <a:spcPts val="0"/>
              </a:spcAft>
              <a:buClr>
                <a:schemeClr val="lt1"/>
              </a:buClr>
              <a:buSzPts val="720"/>
              <a:buFont typeface="Noto Sans Symbols"/>
              <a:buNone/>
            </a:pPr>
            <a:r>
              <a:t/>
            </a:r>
            <a:endParaRPr sz="900">
              <a:solidFill>
                <a:schemeClr val="lt1"/>
              </a:solidFill>
            </a:endParaRPr>
          </a:p>
        </p:txBody>
      </p:sp>
      <p:grpSp>
        <p:nvGrpSpPr>
          <p:cNvPr id="438" name="Google Shape;438;p15"/>
          <p:cNvGrpSpPr/>
          <p:nvPr/>
        </p:nvGrpSpPr>
        <p:grpSpPr>
          <a:xfrm>
            <a:off x="6351844" y="1641987"/>
            <a:ext cx="3107465" cy="4110608"/>
            <a:chOff x="6351845" y="1641987"/>
            <a:chExt cx="1982788" cy="2781298"/>
          </a:xfrm>
        </p:grpSpPr>
        <p:sp>
          <p:nvSpPr>
            <p:cNvPr id="439" name="Google Shape;439;p15"/>
            <p:cNvSpPr/>
            <p:nvPr/>
          </p:nvSpPr>
          <p:spPr>
            <a:xfrm>
              <a:off x="6423283" y="1641987"/>
              <a:ext cx="1892300" cy="2781298"/>
            </a:xfrm>
            <a:prstGeom prst="rect">
              <a:avLst/>
            </a:prstGeom>
            <a:solidFill>
              <a:schemeClr val="lt1"/>
            </a:solid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40" name="Google Shape;440;p15"/>
            <p:cNvSpPr txBox="1"/>
            <p:nvPr/>
          </p:nvSpPr>
          <p:spPr>
            <a:xfrm>
              <a:off x="6351845" y="1776189"/>
              <a:ext cx="1982788" cy="2555180"/>
            </a:xfrm>
            <a:prstGeom prst="rect">
              <a:avLst/>
            </a:prstGeom>
            <a:noFill/>
            <a:ln>
              <a:noFill/>
            </a:ln>
          </p:spPr>
          <p:txBody>
            <a:bodyPr anchorCtr="0" anchor="t" bIns="45700" lIns="91425" spcFirstLastPara="1" rIns="91425" wrap="square" tIns="45700">
              <a:spAutoFit/>
            </a:bodyPr>
            <a:lstStyle/>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application</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presentation</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session</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transport</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network</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link</a:t>
              </a:r>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t/>
              </a:r>
              <a:endParaRPr sz="1800">
                <a:solidFill>
                  <a:schemeClr val="dk1"/>
                </a:solidFill>
                <a:latin typeface="Comic Sans MS"/>
                <a:ea typeface="Comic Sans MS"/>
                <a:cs typeface="Comic Sans MS"/>
                <a:sym typeface="Comic Sans MS"/>
              </a:endParaRPr>
            </a:p>
            <a:p>
              <a:pPr indent="0" lvl="0" marL="0" marR="0" rtl="0" algn="ctr">
                <a:lnSpc>
                  <a:spcPct val="70000"/>
                </a:lnSpc>
                <a:spcBef>
                  <a:spcPts val="0"/>
                </a:spcBef>
                <a:spcAft>
                  <a:spcPts val="0"/>
                </a:spcAft>
                <a:buNone/>
              </a:pPr>
              <a:r>
                <a:rPr lang="en-US" sz="1800">
                  <a:solidFill>
                    <a:schemeClr val="dk1"/>
                  </a:solidFill>
                  <a:latin typeface="Comic Sans MS"/>
                  <a:ea typeface="Comic Sans MS"/>
                  <a:cs typeface="Comic Sans MS"/>
                  <a:sym typeface="Comic Sans MS"/>
                </a:rPr>
                <a:t>physical</a:t>
              </a:r>
              <a:endParaRPr/>
            </a:p>
          </p:txBody>
        </p:sp>
        <p:cxnSp>
          <p:nvCxnSpPr>
            <p:cNvPr id="441" name="Google Shape;441;p15"/>
            <p:cNvCxnSpPr/>
            <p:nvPr/>
          </p:nvCxnSpPr>
          <p:spPr>
            <a:xfrm>
              <a:off x="6402645" y="2101227"/>
              <a:ext cx="1885950" cy="0"/>
            </a:xfrm>
            <a:prstGeom prst="straightConnector1">
              <a:avLst/>
            </a:prstGeom>
            <a:noFill/>
            <a:ln cap="flat" cmpd="sng" w="38100">
              <a:solidFill>
                <a:schemeClr val="accent2"/>
              </a:solidFill>
              <a:prstDash val="solid"/>
              <a:round/>
              <a:headEnd len="med" w="med" type="none"/>
              <a:tailEnd len="med" w="med" type="none"/>
            </a:ln>
          </p:spPr>
        </p:cxnSp>
        <p:cxnSp>
          <p:nvCxnSpPr>
            <p:cNvPr id="442" name="Google Shape;442;p15"/>
            <p:cNvCxnSpPr/>
            <p:nvPr/>
          </p:nvCxnSpPr>
          <p:spPr>
            <a:xfrm>
              <a:off x="6416933" y="2858420"/>
              <a:ext cx="1885950" cy="0"/>
            </a:xfrm>
            <a:prstGeom prst="straightConnector1">
              <a:avLst/>
            </a:prstGeom>
            <a:noFill/>
            <a:ln cap="flat" cmpd="sng" w="38100">
              <a:solidFill>
                <a:schemeClr val="accent2"/>
              </a:solidFill>
              <a:prstDash val="solid"/>
              <a:round/>
              <a:headEnd len="med" w="med" type="none"/>
              <a:tailEnd len="med" w="med" type="none"/>
            </a:ln>
          </p:spPr>
        </p:cxnSp>
        <p:cxnSp>
          <p:nvCxnSpPr>
            <p:cNvPr id="443" name="Google Shape;443;p15"/>
            <p:cNvCxnSpPr/>
            <p:nvPr/>
          </p:nvCxnSpPr>
          <p:spPr>
            <a:xfrm>
              <a:off x="6416933" y="3277031"/>
              <a:ext cx="1885950" cy="0"/>
            </a:xfrm>
            <a:prstGeom prst="straightConnector1">
              <a:avLst/>
            </a:prstGeom>
            <a:noFill/>
            <a:ln cap="flat" cmpd="sng" w="38100">
              <a:solidFill>
                <a:schemeClr val="accent2"/>
              </a:solidFill>
              <a:prstDash val="solid"/>
              <a:round/>
              <a:headEnd len="med" w="med" type="none"/>
              <a:tailEnd len="med" w="med" type="none"/>
            </a:ln>
          </p:spPr>
        </p:cxnSp>
        <p:cxnSp>
          <p:nvCxnSpPr>
            <p:cNvPr id="444" name="Google Shape;444;p15"/>
            <p:cNvCxnSpPr/>
            <p:nvPr/>
          </p:nvCxnSpPr>
          <p:spPr>
            <a:xfrm>
              <a:off x="6418520" y="4065003"/>
              <a:ext cx="1885950" cy="0"/>
            </a:xfrm>
            <a:prstGeom prst="straightConnector1">
              <a:avLst/>
            </a:prstGeom>
            <a:noFill/>
            <a:ln cap="flat" cmpd="sng" w="38100">
              <a:solidFill>
                <a:schemeClr val="accent2"/>
              </a:solidFill>
              <a:prstDash val="solid"/>
              <a:round/>
              <a:headEnd len="med" w="med" type="none"/>
              <a:tailEnd len="med" w="med" type="none"/>
            </a:ln>
          </p:spPr>
        </p:cxnSp>
        <p:cxnSp>
          <p:nvCxnSpPr>
            <p:cNvPr id="445" name="Google Shape;445;p15"/>
            <p:cNvCxnSpPr/>
            <p:nvPr/>
          </p:nvCxnSpPr>
          <p:spPr>
            <a:xfrm>
              <a:off x="6402645" y="3690716"/>
              <a:ext cx="1885950" cy="0"/>
            </a:xfrm>
            <a:prstGeom prst="straightConnector1">
              <a:avLst/>
            </a:prstGeom>
            <a:noFill/>
            <a:ln cap="flat" cmpd="sng" w="38100">
              <a:solidFill>
                <a:schemeClr val="accent2"/>
              </a:solidFill>
              <a:prstDash val="solid"/>
              <a:round/>
              <a:headEnd len="med" w="med" type="none"/>
              <a:tailEnd len="med" w="med" type="none"/>
            </a:ln>
          </p:spPr>
        </p:cxnSp>
        <p:cxnSp>
          <p:nvCxnSpPr>
            <p:cNvPr id="446" name="Google Shape;446;p15"/>
            <p:cNvCxnSpPr/>
            <p:nvPr/>
          </p:nvCxnSpPr>
          <p:spPr>
            <a:xfrm>
              <a:off x="6401058" y="2503832"/>
              <a:ext cx="1885950" cy="0"/>
            </a:xfrm>
            <a:prstGeom prst="straightConnector1">
              <a:avLst/>
            </a:prstGeom>
            <a:noFill/>
            <a:ln cap="flat" cmpd="sng" w="38100">
              <a:solidFill>
                <a:schemeClr val="accent2"/>
              </a:solidFill>
              <a:prstDash val="solid"/>
              <a:round/>
              <a:headEnd len="med" w="med" type="none"/>
              <a:tailEnd len="med" w="med" type="none"/>
            </a:ln>
          </p:spPr>
        </p:cxnSp>
      </p:grpSp>
      <p:sp>
        <p:nvSpPr>
          <p:cNvPr id="447" name="Google Shape;447;p15"/>
          <p:cNvSpPr txBox="1"/>
          <p:nvPr/>
        </p:nvSpPr>
        <p:spPr>
          <a:xfrm>
            <a:off x="5847819" y="675751"/>
            <a:ext cx="3911033" cy="553176"/>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dk1"/>
              </a:buClr>
              <a:buSzPts val="2400"/>
              <a:buFont typeface="Century Gothic"/>
              <a:buNone/>
            </a:pPr>
            <a:r>
              <a:rPr b="1" i="0" lang="en-US" sz="2400">
                <a:solidFill>
                  <a:schemeClr val="dk1"/>
                </a:solidFill>
                <a:latin typeface="Century Gothic"/>
                <a:ea typeface="Century Gothic"/>
                <a:cs typeface="Century Gothic"/>
                <a:sym typeface="Century Gothic"/>
              </a:rPr>
              <a:t>ISO OSI Reference Model</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1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TCP/IP</a:t>
            </a:r>
            <a:endParaRPr/>
          </a:p>
        </p:txBody>
      </p:sp>
      <p:pic>
        <p:nvPicPr>
          <p:cNvPr descr="TCP/IP vs OSI Model: What&amp;#39;s the Difference?" id="453" name="Google Shape;453;p16"/>
          <p:cNvPicPr preferRelativeResize="0"/>
          <p:nvPr/>
        </p:nvPicPr>
        <p:blipFill rotWithShape="1">
          <a:blip r:embed="rId3">
            <a:alphaModFix/>
          </a:blip>
          <a:srcRect b="0" l="0" r="0" t="0"/>
          <a:stretch/>
        </p:blipFill>
        <p:spPr>
          <a:xfrm>
            <a:off x="3198317" y="2290778"/>
            <a:ext cx="5551542" cy="448088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1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Protocols </a:t>
            </a:r>
            <a:endParaRPr/>
          </a:p>
        </p:txBody>
      </p:sp>
      <p:pic>
        <p:nvPicPr>
          <p:cNvPr id="459" name="Google Shape;459;p17"/>
          <p:cNvPicPr preferRelativeResize="0"/>
          <p:nvPr/>
        </p:nvPicPr>
        <p:blipFill rotWithShape="1">
          <a:blip r:embed="rId3">
            <a:alphaModFix/>
          </a:blip>
          <a:srcRect b="0" l="0" r="0" t="0"/>
          <a:stretch/>
        </p:blipFill>
        <p:spPr>
          <a:xfrm>
            <a:off x="2462653" y="2215068"/>
            <a:ext cx="6896697" cy="45798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1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IoT Architecture - Stack</a:t>
            </a:r>
            <a:endParaRPr/>
          </a:p>
        </p:txBody>
      </p:sp>
      <p:pic>
        <p:nvPicPr>
          <p:cNvPr descr="Architectural layers of IoT Systems" id="466" name="Google Shape;466;p18"/>
          <p:cNvPicPr preferRelativeResize="0"/>
          <p:nvPr/>
        </p:nvPicPr>
        <p:blipFill rotWithShape="1">
          <a:blip r:embed="rId3">
            <a:alphaModFix/>
          </a:blip>
          <a:srcRect b="0" l="0" r="0" t="75965"/>
          <a:stretch/>
        </p:blipFill>
        <p:spPr>
          <a:xfrm>
            <a:off x="615524" y="5689600"/>
            <a:ext cx="6941910" cy="1046221"/>
          </a:xfrm>
          <a:prstGeom prst="rect">
            <a:avLst/>
          </a:prstGeom>
          <a:noFill/>
          <a:ln>
            <a:noFill/>
          </a:ln>
        </p:spPr>
      </p:pic>
      <p:pic>
        <p:nvPicPr>
          <p:cNvPr descr="Architectural layers of IoT Systems" id="467" name="Google Shape;467;p18"/>
          <p:cNvPicPr preferRelativeResize="0"/>
          <p:nvPr/>
        </p:nvPicPr>
        <p:blipFill rotWithShape="1">
          <a:blip r:embed="rId3">
            <a:alphaModFix/>
          </a:blip>
          <a:srcRect b="25035" l="0" r="0" t="49624"/>
          <a:stretch/>
        </p:blipFill>
        <p:spPr>
          <a:xfrm>
            <a:off x="615524" y="4542971"/>
            <a:ext cx="6941910" cy="1103086"/>
          </a:xfrm>
          <a:prstGeom prst="rect">
            <a:avLst/>
          </a:prstGeom>
          <a:noFill/>
          <a:ln>
            <a:noFill/>
          </a:ln>
        </p:spPr>
      </p:pic>
      <p:pic>
        <p:nvPicPr>
          <p:cNvPr descr="Architectural layers of IoT Systems" id="468" name="Google Shape;468;p18"/>
          <p:cNvPicPr preferRelativeResize="0"/>
          <p:nvPr/>
        </p:nvPicPr>
        <p:blipFill rotWithShape="1">
          <a:blip r:embed="rId3">
            <a:alphaModFix/>
          </a:blip>
          <a:srcRect b="50708" l="0" r="0" t="24283"/>
          <a:stretch/>
        </p:blipFill>
        <p:spPr>
          <a:xfrm>
            <a:off x="615524" y="3439886"/>
            <a:ext cx="6941910" cy="1088571"/>
          </a:xfrm>
          <a:prstGeom prst="rect">
            <a:avLst/>
          </a:prstGeom>
          <a:noFill/>
          <a:ln>
            <a:noFill/>
          </a:ln>
        </p:spPr>
      </p:pic>
      <p:pic>
        <p:nvPicPr>
          <p:cNvPr descr="Architectural layers of IoT Systems" id="469" name="Google Shape;469;p18"/>
          <p:cNvPicPr preferRelativeResize="0"/>
          <p:nvPr/>
        </p:nvPicPr>
        <p:blipFill rotWithShape="1">
          <a:blip r:embed="rId3">
            <a:alphaModFix/>
          </a:blip>
          <a:srcRect b="77050" l="0" r="0" t="0"/>
          <a:stretch/>
        </p:blipFill>
        <p:spPr>
          <a:xfrm>
            <a:off x="615524" y="2382834"/>
            <a:ext cx="6941910" cy="998995"/>
          </a:xfrm>
          <a:prstGeom prst="rect">
            <a:avLst/>
          </a:prstGeom>
          <a:noFill/>
          <a:ln>
            <a:noFill/>
          </a:ln>
        </p:spPr>
      </p:pic>
      <p:grpSp>
        <p:nvGrpSpPr>
          <p:cNvPr id="470" name="Google Shape;470;p18"/>
          <p:cNvGrpSpPr/>
          <p:nvPr/>
        </p:nvGrpSpPr>
        <p:grpSpPr>
          <a:xfrm>
            <a:off x="8653275" y="2543955"/>
            <a:ext cx="2628293" cy="3588678"/>
            <a:chOff x="382101" y="305251"/>
            <a:chExt cx="2628293" cy="3588678"/>
          </a:xfrm>
        </p:grpSpPr>
        <p:sp>
          <p:nvSpPr>
            <p:cNvPr id="471" name="Google Shape;471;p18"/>
            <p:cNvSpPr/>
            <p:nvPr/>
          </p:nvSpPr>
          <p:spPr>
            <a:xfrm>
              <a:off x="479505" y="419688"/>
              <a:ext cx="2530889" cy="575629"/>
            </a:xfrm>
            <a:prstGeom prst="rect">
              <a:avLst/>
            </a:prstGeom>
            <a:solidFill>
              <a:schemeClr val="lt1">
                <a:alpha val="40000"/>
              </a:schemeClr>
            </a:solidFill>
            <a:ln cap="rnd" cmpd="sng" w="9525">
              <a:solidFill>
                <a:srgbClr val="B20F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8"/>
            <p:cNvSpPr txBox="1"/>
            <p:nvPr/>
          </p:nvSpPr>
          <p:spPr>
            <a:xfrm>
              <a:off x="479505" y="419688"/>
              <a:ext cx="2530889" cy="575629"/>
            </a:xfrm>
            <a:prstGeom prst="rect">
              <a:avLst/>
            </a:prstGeom>
            <a:noFill/>
            <a:ln>
              <a:noFill/>
            </a:ln>
          </p:spPr>
          <p:txBody>
            <a:bodyPr anchorCtr="0" anchor="ctr" bIns="64750" lIns="389875" spcFirstLastPara="1" rIns="64750" wrap="square" tIns="64750">
              <a:noAutofit/>
            </a:bodyPr>
            <a:lstStyle/>
            <a:p>
              <a:pPr indent="0" lvl="0" marL="0" marR="0" rtl="0" algn="l">
                <a:lnSpc>
                  <a:spcPct val="90000"/>
                </a:lnSpc>
                <a:spcBef>
                  <a:spcPts val="0"/>
                </a:spcBef>
                <a:spcAft>
                  <a:spcPts val="0"/>
                </a:spcAft>
                <a:buClr>
                  <a:schemeClr val="dk1"/>
                </a:buClr>
                <a:buSzPts val="1700"/>
                <a:buFont typeface="Century Gothic"/>
                <a:buNone/>
              </a:pPr>
              <a:r>
                <a:rPr lang="en-US" sz="1700">
                  <a:solidFill>
                    <a:schemeClr val="dk1"/>
                  </a:solidFill>
                  <a:latin typeface="Century Gothic"/>
                  <a:ea typeface="Century Gothic"/>
                  <a:cs typeface="Century Gothic"/>
                  <a:sym typeface="Century Gothic"/>
                </a:rPr>
                <a:t>Business Layer</a:t>
              </a:r>
              <a:endParaRPr/>
            </a:p>
          </p:txBody>
        </p:sp>
        <p:sp>
          <p:nvSpPr>
            <p:cNvPr id="473" name="Google Shape;473;p18"/>
            <p:cNvSpPr/>
            <p:nvPr/>
          </p:nvSpPr>
          <p:spPr>
            <a:xfrm>
              <a:off x="382101" y="305251"/>
              <a:ext cx="402940" cy="604410"/>
            </a:xfrm>
            <a:prstGeom prst="rect">
              <a:avLst/>
            </a:prstGeom>
            <a:solidFill>
              <a:srgbClr val="DDB9C5"/>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8"/>
            <p:cNvSpPr/>
            <p:nvPr/>
          </p:nvSpPr>
          <p:spPr>
            <a:xfrm>
              <a:off x="521789" y="1144341"/>
              <a:ext cx="2446322" cy="575629"/>
            </a:xfrm>
            <a:prstGeom prst="rect">
              <a:avLst/>
            </a:prstGeom>
            <a:solidFill>
              <a:schemeClr val="lt1">
                <a:alpha val="40000"/>
              </a:schemeClr>
            </a:solidFill>
            <a:ln cap="rnd" cmpd="sng" w="9525">
              <a:solidFill>
                <a:srgbClr val="B20F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8"/>
            <p:cNvSpPr txBox="1"/>
            <p:nvPr/>
          </p:nvSpPr>
          <p:spPr>
            <a:xfrm>
              <a:off x="521789" y="1144341"/>
              <a:ext cx="2446322" cy="575629"/>
            </a:xfrm>
            <a:prstGeom prst="rect">
              <a:avLst/>
            </a:prstGeom>
            <a:noFill/>
            <a:ln>
              <a:noFill/>
            </a:ln>
          </p:spPr>
          <p:txBody>
            <a:bodyPr anchorCtr="0" anchor="ctr" bIns="64750" lIns="389875" spcFirstLastPara="1" rIns="64750" wrap="square" tIns="64750">
              <a:noAutofit/>
            </a:bodyPr>
            <a:lstStyle/>
            <a:p>
              <a:pPr indent="0" lvl="0" marL="0" marR="0" rtl="0" algn="l">
                <a:lnSpc>
                  <a:spcPct val="90000"/>
                </a:lnSpc>
                <a:spcBef>
                  <a:spcPts val="0"/>
                </a:spcBef>
                <a:spcAft>
                  <a:spcPts val="0"/>
                </a:spcAft>
                <a:buClr>
                  <a:schemeClr val="dk1"/>
                </a:buClr>
                <a:buSzPts val="1700"/>
                <a:buFont typeface="Century Gothic"/>
                <a:buNone/>
              </a:pPr>
              <a:r>
                <a:rPr lang="en-US" sz="1700">
                  <a:solidFill>
                    <a:schemeClr val="dk1"/>
                  </a:solidFill>
                  <a:latin typeface="Century Gothic"/>
                  <a:ea typeface="Century Gothic"/>
                  <a:cs typeface="Century Gothic"/>
                  <a:sym typeface="Century Gothic"/>
                </a:rPr>
                <a:t>Application Layer</a:t>
              </a:r>
              <a:endParaRPr/>
            </a:p>
          </p:txBody>
        </p:sp>
        <p:sp>
          <p:nvSpPr>
            <p:cNvPr id="476" name="Google Shape;476;p18"/>
            <p:cNvSpPr/>
            <p:nvPr/>
          </p:nvSpPr>
          <p:spPr>
            <a:xfrm>
              <a:off x="392529" y="1061195"/>
              <a:ext cx="402940" cy="604410"/>
            </a:xfrm>
            <a:prstGeom prst="rect">
              <a:avLst/>
            </a:prstGeom>
            <a:solidFill>
              <a:srgbClr val="DDB9C5"/>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8"/>
            <p:cNvSpPr/>
            <p:nvPr/>
          </p:nvSpPr>
          <p:spPr>
            <a:xfrm>
              <a:off x="521789" y="1868994"/>
              <a:ext cx="2446322" cy="575629"/>
            </a:xfrm>
            <a:prstGeom prst="rect">
              <a:avLst/>
            </a:prstGeom>
            <a:solidFill>
              <a:schemeClr val="lt1">
                <a:alpha val="40000"/>
              </a:schemeClr>
            </a:solidFill>
            <a:ln cap="rnd" cmpd="sng" w="9525">
              <a:solidFill>
                <a:srgbClr val="B20F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8"/>
            <p:cNvSpPr txBox="1"/>
            <p:nvPr/>
          </p:nvSpPr>
          <p:spPr>
            <a:xfrm>
              <a:off x="521789" y="1868994"/>
              <a:ext cx="2446322" cy="575629"/>
            </a:xfrm>
            <a:prstGeom prst="rect">
              <a:avLst/>
            </a:prstGeom>
            <a:noFill/>
            <a:ln>
              <a:noFill/>
            </a:ln>
          </p:spPr>
          <p:txBody>
            <a:bodyPr anchorCtr="0" anchor="ctr" bIns="64750" lIns="389875" spcFirstLastPara="1" rIns="64750" wrap="square" tIns="64750">
              <a:noAutofit/>
            </a:bodyPr>
            <a:lstStyle/>
            <a:p>
              <a:pPr indent="0" lvl="0" marL="0" marR="0" rtl="0" algn="l">
                <a:lnSpc>
                  <a:spcPct val="90000"/>
                </a:lnSpc>
                <a:spcBef>
                  <a:spcPts val="0"/>
                </a:spcBef>
                <a:spcAft>
                  <a:spcPts val="0"/>
                </a:spcAft>
                <a:buClr>
                  <a:schemeClr val="dk1"/>
                </a:buClr>
                <a:buSzPts val="1700"/>
                <a:buFont typeface="Century Gothic"/>
                <a:buNone/>
              </a:pPr>
              <a:r>
                <a:rPr lang="en-US" sz="1700">
                  <a:solidFill>
                    <a:schemeClr val="dk1"/>
                  </a:solidFill>
                  <a:latin typeface="Century Gothic"/>
                  <a:ea typeface="Century Gothic"/>
                  <a:cs typeface="Century Gothic"/>
                  <a:sym typeface="Century Gothic"/>
                </a:rPr>
                <a:t>Processing Layer</a:t>
              </a:r>
              <a:endParaRPr/>
            </a:p>
          </p:txBody>
        </p:sp>
        <p:sp>
          <p:nvSpPr>
            <p:cNvPr id="479" name="Google Shape;479;p18"/>
            <p:cNvSpPr/>
            <p:nvPr/>
          </p:nvSpPr>
          <p:spPr>
            <a:xfrm>
              <a:off x="423825" y="1813028"/>
              <a:ext cx="402940" cy="604410"/>
            </a:xfrm>
            <a:prstGeom prst="rect">
              <a:avLst/>
            </a:prstGeom>
            <a:solidFill>
              <a:srgbClr val="DDB9C5"/>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8"/>
            <p:cNvSpPr/>
            <p:nvPr/>
          </p:nvSpPr>
          <p:spPr>
            <a:xfrm>
              <a:off x="521789" y="2593647"/>
              <a:ext cx="2446322" cy="575629"/>
            </a:xfrm>
            <a:prstGeom prst="rect">
              <a:avLst/>
            </a:prstGeom>
            <a:solidFill>
              <a:schemeClr val="lt1">
                <a:alpha val="40000"/>
              </a:schemeClr>
            </a:solidFill>
            <a:ln cap="rnd" cmpd="sng" w="9525">
              <a:solidFill>
                <a:srgbClr val="B20F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8"/>
            <p:cNvSpPr txBox="1"/>
            <p:nvPr/>
          </p:nvSpPr>
          <p:spPr>
            <a:xfrm>
              <a:off x="521789" y="2593647"/>
              <a:ext cx="2446322" cy="575629"/>
            </a:xfrm>
            <a:prstGeom prst="rect">
              <a:avLst/>
            </a:prstGeom>
            <a:noFill/>
            <a:ln>
              <a:noFill/>
            </a:ln>
          </p:spPr>
          <p:txBody>
            <a:bodyPr anchorCtr="0" anchor="ctr" bIns="64750" lIns="389875" spcFirstLastPara="1" rIns="64750" wrap="square" tIns="64750">
              <a:noAutofit/>
            </a:bodyPr>
            <a:lstStyle/>
            <a:p>
              <a:pPr indent="0" lvl="0" marL="0" marR="0" rtl="0" algn="l">
                <a:lnSpc>
                  <a:spcPct val="90000"/>
                </a:lnSpc>
                <a:spcBef>
                  <a:spcPts val="0"/>
                </a:spcBef>
                <a:spcAft>
                  <a:spcPts val="0"/>
                </a:spcAft>
                <a:buClr>
                  <a:schemeClr val="dk1"/>
                </a:buClr>
                <a:buSzPts val="1700"/>
                <a:buFont typeface="Century Gothic"/>
                <a:buNone/>
              </a:pPr>
              <a:r>
                <a:rPr lang="en-US" sz="1700">
                  <a:solidFill>
                    <a:schemeClr val="dk1"/>
                  </a:solidFill>
                  <a:latin typeface="Century Gothic"/>
                  <a:ea typeface="Century Gothic"/>
                  <a:cs typeface="Century Gothic"/>
                  <a:sym typeface="Century Gothic"/>
                </a:rPr>
                <a:t>Transport Layer</a:t>
              </a:r>
              <a:endParaRPr/>
            </a:p>
          </p:txBody>
        </p:sp>
        <p:sp>
          <p:nvSpPr>
            <p:cNvPr id="482" name="Google Shape;482;p18"/>
            <p:cNvSpPr/>
            <p:nvPr/>
          </p:nvSpPr>
          <p:spPr>
            <a:xfrm>
              <a:off x="402961" y="2500069"/>
              <a:ext cx="402940" cy="604410"/>
            </a:xfrm>
            <a:prstGeom prst="rect">
              <a:avLst/>
            </a:prstGeom>
            <a:solidFill>
              <a:srgbClr val="DDB9C5"/>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8"/>
            <p:cNvSpPr/>
            <p:nvPr/>
          </p:nvSpPr>
          <p:spPr>
            <a:xfrm>
              <a:off x="521789" y="3318300"/>
              <a:ext cx="2446322" cy="575629"/>
            </a:xfrm>
            <a:prstGeom prst="rect">
              <a:avLst/>
            </a:prstGeom>
            <a:solidFill>
              <a:schemeClr val="lt1">
                <a:alpha val="40000"/>
              </a:schemeClr>
            </a:solidFill>
            <a:ln cap="rnd" cmpd="sng" w="9525">
              <a:solidFill>
                <a:srgbClr val="B20F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
            <p:cNvSpPr txBox="1"/>
            <p:nvPr/>
          </p:nvSpPr>
          <p:spPr>
            <a:xfrm>
              <a:off x="521789" y="3318300"/>
              <a:ext cx="2446322" cy="575629"/>
            </a:xfrm>
            <a:prstGeom prst="rect">
              <a:avLst/>
            </a:prstGeom>
            <a:noFill/>
            <a:ln>
              <a:noFill/>
            </a:ln>
          </p:spPr>
          <p:txBody>
            <a:bodyPr anchorCtr="0" anchor="ctr" bIns="64750" lIns="389875" spcFirstLastPara="1" rIns="64750" wrap="square" tIns="64750">
              <a:noAutofit/>
            </a:bodyPr>
            <a:lstStyle/>
            <a:p>
              <a:pPr indent="0" lvl="0" marL="0" marR="0" rtl="0" algn="l">
                <a:lnSpc>
                  <a:spcPct val="90000"/>
                </a:lnSpc>
                <a:spcBef>
                  <a:spcPts val="0"/>
                </a:spcBef>
                <a:spcAft>
                  <a:spcPts val="0"/>
                </a:spcAft>
                <a:buClr>
                  <a:schemeClr val="dk1"/>
                </a:buClr>
                <a:buSzPts val="1700"/>
                <a:buFont typeface="Century Gothic"/>
                <a:buNone/>
              </a:pPr>
              <a:r>
                <a:rPr lang="en-US" sz="1700">
                  <a:solidFill>
                    <a:schemeClr val="dk1"/>
                  </a:solidFill>
                  <a:latin typeface="Century Gothic"/>
                  <a:ea typeface="Century Gothic"/>
                  <a:cs typeface="Century Gothic"/>
                  <a:sym typeface="Century Gothic"/>
                </a:rPr>
                <a:t>Perception Layer</a:t>
              </a:r>
              <a:endParaRPr/>
            </a:p>
          </p:txBody>
        </p:sp>
        <p:sp>
          <p:nvSpPr>
            <p:cNvPr id="485" name="Google Shape;485;p18"/>
            <p:cNvSpPr/>
            <p:nvPr/>
          </p:nvSpPr>
          <p:spPr>
            <a:xfrm>
              <a:off x="413393" y="3193432"/>
              <a:ext cx="402940" cy="604410"/>
            </a:xfrm>
            <a:prstGeom prst="rect">
              <a:avLst/>
            </a:prstGeom>
            <a:solidFill>
              <a:srgbClr val="DDB9C5"/>
            </a:solidFill>
            <a:ln cap="rnd"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6"/>
                                        </p:tgtEl>
                                        <p:attrNameLst>
                                          <p:attrName>style.visibility</p:attrName>
                                        </p:attrNameLst>
                                      </p:cBhvr>
                                      <p:to>
                                        <p:strVal val="visible"/>
                                      </p:to>
                                    </p:set>
                                    <p:anim calcmode="lin" valueType="num">
                                      <p:cBhvr additive="base">
                                        <p:cTn dur="500"/>
                                        <p:tgtEl>
                                          <p:spTgt spid="46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7"/>
                                        </p:tgtEl>
                                        <p:attrNameLst>
                                          <p:attrName>style.visibility</p:attrName>
                                        </p:attrNameLst>
                                      </p:cBhvr>
                                      <p:to>
                                        <p:strVal val="visible"/>
                                      </p:to>
                                    </p:set>
                                    <p:anim calcmode="lin" valueType="num">
                                      <p:cBhvr additive="base">
                                        <p:cTn dur="500"/>
                                        <p:tgtEl>
                                          <p:spTgt spid="46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8"/>
                                        </p:tgtEl>
                                        <p:attrNameLst>
                                          <p:attrName>style.visibility</p:attrName>
                                        </p:attrNameLst>
                                      </p:cBhvr>
                                      <p:to>
                                        <p:strVal val="visible"/>
                                      </p:to>
                                    </p:set>
                                    <p:anim calcmode="lin" valueType="num">
                                      <p:cBhvr additive="base">
                                        <p:cTn dur="500"/>
                                        <p:tgtEl>
                                          <p:spTgt spid="468"/>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69"/>
                                        </p:tgtEl>
                                        <p:attrNameLst>
                                          <p:attrName>style.visibility</p:attrName>
                                        </p:attrNameLst>
                                      </p:cBhvr>
                                      <p:to>
                                        <p:strVal val="visible"/>
                                      </p:to>
                                    </p:set>
                                    <p:anim calcmode="lin" valueType="num">
                                      <p:cBhvr additive="base">
                                        <p:cTn dur="500"/>
                                        <p:tgtEl>
                                          <p:spTgt spid="46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1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Physical Design of IoT</a:t>
            </a:r>
            <a:endParaRPr/>
          </a:p>
        </p:txBody>
      </p:sp>
      <p:sp>
        <p:nvSpPr>
          <p:cNvPr id="491" name="Google Shape;491;p19"/>
          <p:cNvSpPr txBox="1"/>
          <p:nvPr>
            <p:ph idx="1" type="body"/>
          </p:nvPr>
        </p:nvSpPr>
        <p:spPr>
          <a:xfrm>
            <a:off x="457200" y="2603500"/>
            <a:ext cx="11209283" cy="3416300"/>
          </a:xfrm>
          <a:prstGeom prst="rect">
            <a:avLst/>
          </a:prstGeom>
          <a:noFill/>
          <a:ln>
            <a:noFill/>
          </a:ln>
        </p:spPr>
        <p:txBody>
          <a:bodyPr anchorCtr="0" anchor="t" bIns="45700" lIns="91425" spcFirstLastPara="1" rIns="91425" wrap="square" tIns="45700">
            <a:noAutofit/>
          </a:bodyPr>
          <a:lstStyle/>
          <a:p>
            <a:pPr indent="-228600" lvl="0" marL="241300" marR="46990" rtl="0" algn="just">
              <a:lnSpc>
                <a:spcPct val="151000"/>
              </a:lnSpc>
              <a:spcBef>
                <a:spcPts val="0"/>
              </a:spcBef>
              <a:spcAft>
                <a:spcPts val="0"/>
              </a:spcAft>
              <a:buSzPts val="1600"/>
              <a:buFont typeface="Arial"/>
              <a:buChar char="•"/>
            </a:pPr>
            <a:r>
              <a:rPr lang="en-US" sz="2000"/>
              <a:t>Things in IoT – refers to devices which have unique identities and can perform remote sensing, actuating and monitoring capabilities.</a:t>
            </a:r>
            <a:endParaRPr/>
          </a:p>
          <a:p>
            <a:pPr indent="-228600" lvl="0" marL="241300" rtl="0" algn="just">
              <a:lnSpc>
                <a:spcPct val="100000"/>
              </a:lnSpc>
              <a:spcBef>
                <a:spcPts val="615"/>
              </a:spcBef>
              <a:spcAft>
                <a:spcPts val="0"/>
              </a:spcAft>
              <a:buSzPts val="1600"/>
              <a:buFont typeface="Arial"/>
              <a:buChar char="•"/>
            </a:pPr>
            <a:r>
              <a:rPr lang="en-US" sz="2000"/>
              <a:t>IoT devices can:</a:t>
            </a:r>
            <a:endParaRPr/>
          </a:p>
          <a:p>
            <a:pPr indent="-228600" lvl="1" marL="698500" marR="520700" rtl="0" algn="just">
              <a:lnSpc>
                <a:spcPct val="129500"/>
              </a:lnSpc>
              <a:spcBef>
                <a:spcPts val="550"/>
              </a:spcBef>
              <a:spcAft>
                <a:spcPts val="0"/>
              </a:spcAft>
              <a:buSzPts val="1600"/>
              <a:buFont typeface="Arial"/>
              <a:buChar char="•"/>
            </a:pPr>
            <a:r>
              <a:rPr lang="en-US" sz="2000"/>
              <a:t>Exchange data with other connected devices and applications (directly or indirectly),	or</a:t>
            </a:r>
            <a:endParaRPr/>
          </a:p>
          <a:p>
            <a:pPr indent="-228600" lvl="1" marL="698500" rtl="0" algn="just">
              <a:lnSpc>
                <a:spcPct val="100000"/>
              </a:lnSpc>
              <a:spcBef>
                <a:spcPts val="170"/>
              </a:spcBef>
              <a:spcAft>
                <a:spcPts val="0"/>
              </a:spcAft>
              <a:buSzPts val="1600"/>
              <a:buFont typeface="Arial"/>
              <a:buChar char="•"/>
            </a:pPr>
            <a:r>
              <a:rPr lang="en-US" sz="2000"/>
              <a:t>Collect data from other devices and process the data locally or</a:t>
            </a:r>
            <a:endParaRPr/>
          </a:p>
          <a:p>
            <a:pPr indent="-228600" lvl="1" marL="698500" marR="5080" rtl="0" algn="just">
              <a:lnSpc>
                <a:spcPct val="129500"/>
              </a:lnSpc>
              <a:spcBef>
                <a:spcPts val="535"/>
              </a:spcBef>
              <a:spcAft>
                <a:spcPts val="0"/>
              </a:spcAft>
              <a:buSzPts val="1600"/>
              <a:buFont typeface="Arial"/>
              <a:buChar char="•"/>
            </a:pPr>
            <a:r>
              <a:rPr lang="en-US" sz="2000"/>
              <a:t>Send the data to centralized servers or cloud-based application back-ends for processing the data,	or</a:t>
            </a:r>
            <a:endParaRPr/>
          </a:p>
          <a:p>
            <a:pPr indent="-228600" lvl="1" marL="698500" marR="634365" rtl="0" algn="just">
              <a:lnSpc>
                <a:spcPct val="129500"/>
              </a:lnSpc>
              <a:spcBef>
                <a:spcPts val="500"/>
              </a:spcBef>
              <a:spcAft>
                <a:spcPts val="0"/>
              </a:spcAft>
              <a:buSzPts val="1600"/>
              <a:buFont typeface="Arial"/>
              <a:buChar char="•"/>
            </a:pPr>
            <a:r>
              <a:rPr lang="en-US" sz="2000"/>
              <a:t>Perform some tasks locally and other tasks within the IoT infrastructure, based on temporal and space constraints</a:t>
            </a:r>
            <a:endParaRPr/>
          </a:p>
          <a:p>
            <a:pPr indent="-241300" lvl="0" marL="342900" rtl="0" algn="just">
              <a:spcBef>
                <a:spcPts val="1000"/>
              </a:spcBef>
              <a:spcAft>
                <a:spcPts val="0"/>
              </a:spcAft>
              <a:buSzPts val="1600"/>
              <a:buNone/>
            </a:pPr>
            <a:r>
              <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0" st="0"/>
                                            </p:txEl>
                                          </p:spTgt>
                                        </p:tgtEl>
                                        <p:attrNameLst>
                                          <p:attrName>style.visibility</p:attrName>
                                        </p:attrNameLst>
                                      </p:cBhvr>
                                      <p:to>
                                        <p:strVal val="visible"/>
                                      </p:to>
                                    </p:set>
                                    <p:anim calcmode="lin" valueType="num">
                                      <p:cBhvr additive="base">
                                        <p:cTn dur="500"/>
                                        <p:tgtEl>
                                          <p:spTgt spid="491">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1" st="1"/>
                                            </p:txEl>
                                          </p:spTgt>
                                        </p:tgtEl>
                                        <p:attrNameLst>
                                          <p:attrName>style.visibility</p:attrName>
                                        </p:attrNameLst>
                                      </p:cBhvr>
                                      <p:to>
                                        <p:strVal val="visible"/>
                                      </p:to>
                                    </p:set>
                                    <p:anim calcmode="lin" valueType="num">
                                      <p:cBhvr additive="base">
                                        <p:cTn dur="500"/>
                                        <p:tgtEl>
                                          <p:spTgt spid="491">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2" st="2"/>
                                            </p:txEl>
                                          </p:spTgt>
                                        </p:tgtEl>
                                        <p:attrNameLst>
                                          <p:attrName>style.visibility</p:attrName>
                                        </p:attrNameLst>
                                      </p:cBhvr>
                                      <p:to>
                                        <p:strVal val="visible"/>
                                      </p:to>
                                    </p:set>
                                    <p:anim calcmode="lin" valueType="num">
                                      <p:cBhvr additive="base">
                                        <p:cTn dur="500"/>
                                        <p:tgtEl>
                                          <p:spTgt spid="491">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3" st="3"/>
                                            </p:txEl>
                                          </p:spTgt>
                                        </p:tgtEl>
                                        <p:attrNameLst>
                                          <p:attrName>style.visibility</p:attrName>
                                        </p:attrNameLst>
                                      </p:cBhvr>
                                      <p:to>
                                        <p:strVal val="visible"/>
                                      </p:to>
                                    </p:set>
                                    <p:anim calcmode="lin" valueType="num">
                                      <p:cBhvr additive="base">
                                        <p:cTn dur="500"/>
                                        <p:tgtEl>
                                          <p:spTgt spid="491">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4" st="4"/>
                                            </p:txEl>
                                          </p:spTgt>
                                        </p:tgtEl>
                                        <p:attrNameLst>
                                          <p:attrName>style.visibility</p:attrName>
                                        </p:attrNameLst>
                                      </p:cBhvr>
                                      <p:to>
                                        <p:strVal val="visible"/>
                                      </p:to>
                                    </p:set>
                                    <p:anim calcmode="lin" valueType="num">
                                      <p:cBhvr additive="base">
                                        <p:cTn dur="500"/>
                                        <p:tgtEl>
                                          <p:spTgt spid="491">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5" st="5"/>
                                            </p:txEl>
                                          </p:spTgt>
                                        </p:tgtEl>
                                        <p:attrNameLst>
                                          <p:attrName>style.visibility</p:attrName>
                                        </p:attrNameLst>
                                      </p:cBhvr>
                                      <p:to>
                                        <p:strVal val="visible"/>
                                      </p:to>
                                    </p:set>
                                    <p:anim calcmode="lin" valueType="num">
                                      <p:cBhvr additive="base">
                                        <p:cTn dur="500"/>
                                        <p:tgtEl>
                                          <p:spTgt spid="491">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491">
                                            <p:txEl>
                                              <p:pRg end="6" st="6"/>
                                            </p:txEl>
                                          </p:spTgt>
                                        </p:tgtEl>
                                        <p:attrNameLst>
                                          <p:attrName>style.visibility</p:attrName>
                                        </p:attrNameLst>
                                      </p:cBhvr>
                                      <p:to>
                                        <p:strVal val="visible"/>
                                      </p:to>
                                    </p:set>
                                    <p:anim calcmode="lin" valueType="num">
                                      <p:cBhvr additive="base">
                                        <p:cTn dur="500"/>
                                        <p:tgtEl>
                                          <p:spTgt spid="491">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3600"/>
              <a:buFont typeface="Century Gothic"/>
              <a:buNone/>
            </a:pPr>
            <a:r>
              <a:rPr b="1" lang="en-US">
                <a:solidFill>
                  <a:schemeClr val="lt1"/>
                </a:solidFill>
              </a:rPr>
              <a:t>History of IoT</a:t>
            </a:r>
            <a:endParaRPr>
              <a:solidFill>
                <a:schemeClr val="lt1"/>
              </a:solidFill>
            </a:endParaRPr>
          </a:p>
        </p:txBody>
      </p:sp>
      <p:sp>
        <p:nvSpPr>
          <p:cNvPr id="288" name="Google Shape;288;p2"/>
          <p:cNvSpPr txBox="1"/>
          <p:nvPr>
            <p:ph idx="1" type="body"/>
          </p:nvPr>
        </p:nvSpPr>
        <p:spPr>
          <a:xfrm>
            <a:off x="463639" y="2603500"/>
            <a:ext cx="11230377" cy="34163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SzPts val="1440"/>
              <a:buFont typeface="Noto Sans Symbols"/>
              <a:buChar char="⮚"/>
            </a:pPr>
            <a:r>
              <a:rPr lang="en-US">
                <a:solidFill>
                  <a:srgbClr val="002060"/>
                </a:solidFill>
              </a:rPr>
              <a:t>The first </a:t>
            </a:r>
            <a:r>
              <a:rPr b="1" lang="en-US">
                <a:solidFill>
                  <a:srgbClr val="002060"/>
                </a:solidFill>
              </a:rPr>
              <a:t>telemetry system was rolled out in Chicago way back in </a:t>
            </a:r>
            <a:r>
              <a:rPr lang="en-US">
                <a:solidFill>
                  <a:srgbClr val="FF0000"/>
                </a:solidFill>
              </a:rPr>
              <a:t>1912</a:t>
            </a:r>
            <a:r>
              <a:rPr lang="en-US">
                <a:solidFill>
                  <a:srgbClr val="002060"/>
                </a:solidFill>
              </a:rPr>
              <a:t>. It is said to have used telephone lines </a:t>
            </a:r>
            <a:r>
              <a:rPr lang="en-US">
                <a:solidFill>
                  <a:srgbClr val="FF0000"/>
                </a:solidFill>
              </a:rPr>
              <a:t>to monitor data from power plants.</a:t>
            </a:r>
            <a:endParaRPr/>
          </a:p>
          <a:p>
            <a:pPr indent="-251459" lvl="0" marL="342900" rtl="0" algn="just">
              <a:spcBef>
                <a:spcPts val="1000"/>
              </a:spcBef>
              <a:spcAft>
                <a:spcPts val="0"/>
              </a:spcAft>
              <a:buSzPts val="1440"/>
              <a:buFont typeface="Noto Sans Symbols"/>
              <a:buNone/>
            </a:pPr>
            <a:r>
              <a:t/>
            </a:r>
            <a:endParaRPr>
              <a:solidFill>
                <a:srgbClr val="FF0000"/>
              </a:solidFill>
            </a:endParaRPr>
          </a:p>
          <a:p>
            <a:pPr indent="-342900" lvl="0" marL="342900" rtl="0" algn="just">
              <a:spcBef>
                <a:spcPts val="1000"/>
              </a:spcBef>
              <a:spcAft>
                <a:spcPts val="0"/>
              </a:spcAft>
              <a:buSzPts val="1440"/>
              <a:buFont typeface="Noto Sans Symbols"/>
              <a:buChar char="⮚"/>
            </a:pPr>
            <a:r>
              <a:rPr lang="en-US">
                <a:solidFill>
                  <a:srgbClr val="002060"/>
                </a:solidFill>
              </a:rPr>
              <a:t>Telemetry expanded to weather monitoring in the </a:t>
            </a:r>
            <a:r>
              <a:rPr lang="en-US">
                <a:solidFill>
                  <a:srgbClr val="FF0000"/>
                </a:solidFill>
              </a:rPr>
              <a:t>1930s</a:t>
            </a:r>
            <a:r>
              <a:rPr lang="en-US">
                <a:solidFill>
                  <a:srgbClr val="002060"/>
                </a:solidFill>
              </a:rPr>
              <a:t>, when a device known as </a:t>
            </a:r>
            <a:r>
              <a:rPr lang="en-US">
                <a:solidFill>
                  <a:srgbClr val="FF0000"/>
                </a:solidFill>
              </a:rPr>
              <a:t>a </a:t>
            </a:r>
            <a:r>
              <a:rPr b="1" lang="en-US">
                <a:solidFill>
                  <a:srgbClr val="FF0000"/>
                </a:solidFill>
              </a:rPr>
              <a:t>radiosonde became widely used to monitor </a:t>
            </a:r>
            <a:r>
              <a:rPr lang="en-US">
                <a:solidFill>
                  <a:srgbClr val="FF0000"/>
                </a:solidFill>
              </a:rPr>
              <a:t>weather conditions from balloons.</a:t>
            </a:r>
            <a:endParaRPr/>
          </a:p>
          <a:p>
            <a:pPr indent="-251459" lvl="0" marL="342900" rtl="0" algn="just">
              <a:spcBef>
                <a:spcPts val="1000"/>
              </a:spcBef>
              <a:spcAft>
                <a:spcPts val="0"/>
              </a:spcAft>
              <a:buSzPts val="1440"/>
              <a:buFont typeface="Noto Sans Symbols"/>
              <a:buNone/>
            </a:pPr>
            <a:r>
              <a:t/>
            </a:r>
            <a:endParaRPr>
              <a:solidFill>
                <a:srgbClr val="002060"/>
              </a:solidFill>
            </a:endParaRPr>
          </a:p>
          <a:p>
            <a:pPr indent="-342900" lvl="0" marL="342900" rtl="0" algn="just">
              <a:spcBef>
                <a:spcPts val="1000"/>
              </a:spcBef>
              <a:spcAft>
                <a:spcPts val="0"/>
              </a:spcAft>
              <a:buSzPts val="1440"/>
              <a:buFont typeface="Noto Sans Symbols"/>
              <a:buChar char="⮚"/>
            </a:pPr>
            <a:r>
              <a:rPr lang="en-US">
                <a:solidFill>
                  <a:srgbClr val="002060"/>
                </a:solidFill>
              </a:rPr>
              <a:t>In </a:t>
            </a:r>
            <a:r>
              <a:rPr lang="en-US">
                <a:solidFill>
                  <a:srgbClr val="FF0000"/>
                </a:solidFill>
              </a:rPr>
              <a:t>1957</a:t>
            </a:r>
            <a:r>
              <a:rPr lang="en-US">
                <a:solidFill>
                  <a:srgbClr val="002060"/>
                </a:solidFill>
              </a:rPr>
              <a:t> the Soviet Union launched Sputnik, and with it the Space Race. This has been the entry of </a:t>
            </a:r>
            <a:r>
              <a:rPr b="1" lang="en-US">
                <a:solidFill>
                  <a:srgbClr val="002060"/>
                </a:solidFill>
              </a:rPr>
              <a:t>aerospace telemetry that created </a:t>
            </a:r>
            <a:r>
              <a:rPr lang="en-US">
                <a:solidFill>
                  <a:srgbClr val="002060"/>
                </a:solidFill>
              </a:rPr>
              <a:t>the basis of our global </a:t>
            </a:r>
            <a:r>
              <a:rPr lang="en-US">
                <a:solidFill>
                  <a:srgbClr val="FF0000"/>
                </a:solidFill>
              </a:rPr>
              <a:t>satellite communications </a:t>
            </a:r>
            <a:r>
              <a:rPr lang="en-US">
                <a:solidFill>
                  <a:srgbClr val="002060"/>
                </a:solidFill>
              </a:rPr>
              <a:t>today.</a:t>
            </a:r>
            <a:endParaRPr>
              <a:solidFill>
                <a:srgbClr val="002060"/>
              </a:solidFill>
            </a:endParaRPr>
          </a:p>
          <a:p>
            <a:pPr indent="-251459" lvl="0" marL="342900" rtl="0" algn="just">
              <a:spcBef>
                <a:spcPts val="1000"/>
              </a:spcBef>
              <a:spcAft>
                <a:spcPts val="0"/>
              </a:spcAft>
              <a:buSzPts val="1440"/>
              <a:buFont typeface="Noto Sans Symbols"/>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88">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0"/>
          <p:cNvSpPr txBox="1"/>
          <p:nvPr>
            <p:ph type="title"/>
          </p:nvPr>
        </p:nvSpPr>
        <p:spPr>
          <a:xfrm>
            <a:off x="630622" y="973668"/>
            <a:ext cx="9285746"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Generic block diagram of an IoT Device</a:t>
            </a:r>
            <a:endParaRPr/>
          </a:p>
        </p:txBody>
      </p:sp>
      <p:sp>
        <p:nvSpPr>
          <p:cNvPr id="498" name="Google Shape;498;p20"/>
          <p:cNvSpPr txBox="1"/>
          <p:nvPr>
            <p:ph idx="1" type="body"/>
          </p:nvPr>
        </p:nvSpPr>
        <p:spPr>
          <a:xfrm>
            <a:off x="504498" y="2603500"/>
            <a:ext cx="4918840" cy="3416300"/>
          </a:xfrm>
          <a:prstGeom prst="rect">
            <a:avLst/>
          </a:prstGeom>
          <a:noFill/>
          <a:ln>
            <a:noFill/>
          </a:ln>
        </p:spPr>
        <p:txBody>
          <a:bodyPr anchorCtr="0" anchor="t" bIns="45700" lIns="91425" spcFirstLastPara="1" rIns="91425" wrap="square" tIns="45700">
            <a:normAutofit lnSpcReduction="10000"/>
          </a:bodyPr>
          <a:lstStyle/>
          <a:p>
            <a:pPr indent="-228600" lvl="0" marL="241300" marR="95250" rtl="0" algn="l">
              <a:lnSpc>
                <a:spcPct val="125833"/>
              </a:lnSpc>
              <a:spcBef>
                <a:spcPts val="0"/>
              </a:spcBef>
              <a:spcAft>
                <a:spcPts val="0"/>
              </a:spcAft>
              <a:buSzPts val="1920"/>
              <a:buFont typeface="Arial"/>
              <a:buChar char="•"/>
            </a:pPr>
            <a:r>
              <a:rPr lang="en-US" sz="2400">
                <a:latin typeface="Calibri"/>
                <a:ea typeface="Calibri"/>
                <a:cs typeface="Calibri"/>
                <a:sym typeface="Calibri"/>
              </a:rPr>
              <a:t>An IoT device may consist of several interfaces for connections to other devices, both wired and wireless.</a:t>
            </a:r>
            <a:endParaRPr/>
          </a:p>
          <a:p>
            <a:pPr indent="-228600" lvl="1" marL="698500" rtl="0" algn="l">
              <a:lnSpc>
                <a:spcPct val="100000"/>
              </a:lnSpc>
              <a:spcBef>
                <a:spcPts val="180"/>
              </a:spcBef>
              <a:spcAft>
                <a:spcPts val="0"/>
              </a:spcAft>
              <a:buSzPts val="1920"/>
              <a:buFont typeface="Arial"/>
              <a:buChar char="•"/>
            </a:pPr>
            <a:r>
              <a:rPr lang="en-US" sz="2400">
                <a:latin typeface="Calibri"/>
                <a:ea typeface="Calibri"/>
                <a:cs typeface="Calibri"/>
                <a:sym typeface="Calibri"/>
              </a:rPr>
              <a:t>I/O interfaces for sensors</a:t>
            </a:r>
            <a:endParaRPr/>
          </a:p>
          <a:p>
            <a:pPr indent="-228600" lvl="1" marL="698500" marR="1151890" rtl="0" algn="l">
              <a:lnSpc>
                <a:spcPct val="107916"/>
              </a:lnSpc>
              <a:spcBef>
                <a:spcPts val="535"/>
              </a:spcBef>
              <a:spcAft>
                <a:spcPts val="0"/>
              </a:spcAft>
              <a:buSzPts val="1920"/>
              <a:buFont typeface="Arial"/>
              <a:buChar char="•"/>
            </a:pPr>
            <a:r>
              <a:rPr lang="en-US" sz="2400">
                <a:latin typeface="Calibri"/>
                <a:ea typeface="Calibri"/>
                <a:cs typeface="Calibri"/>
                <a:sym typeface="Calibri"/>
              </a:rPr>
              <a:t>Interfaces for Internet connectivity</a:t>
            </a:r>
            <a:endParaRPr/>
          </a:p>
          <a:p>
            <a:pPr indent="-228600" lvl="1" marL="698500" rtl="0" algn="l">
              <a:lnSpc>
                <a:spcPct val="100000"/>
              </a:lnSpc>
              <a:spcBef>
                <a:spcPts val="170"/>
              </a:spcBef>
              <a:spcAft>
                <a:spcPts val="0"/>
              </a:spcAft>
              <a:buSzPts val="1920"/>
              <a:buFont typeface="Arial"/>
              <a:buChar char="•"/>
            </a:pPr>
            <a:r>
              <a:rPr lang="en-US" sz="2400">
                <a:latin typeface="Calibri"/>
                <a:ea typeface="Calibri"/>
                <a:cs typeface="Calibri"/>
                <a:sym typeface="Calibri"/>
              </a:rPr>
              <a:t>Memory and storage interfaces</a:t>
            </a:r>
            <a:endParaRPr/>
          </a:p>
          <a:p>
            <a:pPr indent="-228600" lvl="1" marL="698500" rtl="0" algn="l">
              <a:lnSpc>
                <a:spcPct val="100000"/>
              </a:lnSpc>
              <a:spcBef>
                <a:spcPts val="210"/>
              </a:spcBef>
              <a:spcAft>
                <a:spcPts val="0"/>
              </a:spcAft>
              <a:buSzPts val="1920"/>
              <a:buFont typeface="Arial"/>
              <a:buChar char="•"/>
            </a:pPr>
            <a:r>
              <a:rPr lang="en-US" sz="2400">
                <a:latin typeface="Calibri"/>
                <a:ea typeface="Calibri"/>
                <a:cs typeface="Calibri"/>
                <a:sym typeface="Calibri"/>
              </a:rPr>
              <a:t>Audio/video interfaces.</a:t>
            </a:r>
            <a:endParaRPr/>
          </a:p>
          <a:p>
            <a:pPr indent="-251459" lvl="0" marL="342900" rtl="0" algn="l">
              <a:spcBef>
                <a:spcPts val="1000"/>
              </a:spcBef>
              <a:spcAft>
                <a:spcPts val="0"/>
              </a:spcAft>
              <a:buSzPts val="1440"/>
              <a:buNone/>
            </a:pPr>
            <a:r>
              <a:t/>
            </a:r>
            <a:endParaRPr/>
          </a:p>
        </p:txBody>
      </p:sp>
      <p:sp>
        <p:nvSpPr>
          <p:cNvPr id="499" name="Google Shape;499;p20"/>
          <p:cNvSpPr/>
          <p:nvPr/>
        </p:nvSpPr>
        <p:spPr>
          <a:xfrm>
            <a:off x="5259682" y="2441865"/>
            <a:ext cx="6816703" cy="3990465"/>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500" name="Google Shape;500;p20"/>
          <p:cNvSpPr txBox="1"/>
          <p:nvPr/>
        </p:nvSpPr>
        <p:spPr>
          <a:xfrm>
            <a:off x="5334394" y="6472393"/>
            <a:ext cx="6283799" cy="184666"/>
          </a:xfrm>
          <a:prstGeom prst="rect">
            <a:avLst/>
          </a:prstGeom>
          <a:noFill/>
          <a:ln>
            <a:noFill/>
          </a:ln>
        </p:spPr>
        <p:txBody>
          <a:bodyPr anchorCtr="0" anchor="ctr" bIns="0" lIns="0" spcFirstLastPara="1" rIns="0" wrap="square" tIns="0">
            <a:spAutoFit/>
          </a:bodyPr>
          <a:lstStyle/>
          <a:p>
            <a:pPr indent="0" lvl="0" marL="12700" marR="0" rtl="0" algn="ctr">
              <a:spcBef>
                <a:spcPts val="0"/>
              </a:spcBef>
              <a:spcAft>
                <a:spcPts val="0"/>
              </a:spcAft>
              <a:buNone/>
            </a:pPr>
            <a:r>
              <a:rPr b="0" i="0" lang="en-US" sz="1200">
                <a:solidFill>
                  <a:srgbClr val="7F7F7F"/>
                </a:solidFill>
                <a:latin typeface="Arial"/>
                <a:ea typeface="Arial"/>
                <a:cs typeface="Arial"/>
                <a:sym typeface="Arial"/>
              </a:rPr>
              <a:t>Reference : Bahga &amp; Madisetti, © 2015 Book website: http://www.internet-of-things-book.com</a:t>
            </a:r>
            <a:endParaRPr b="0" i="0" sz="1200" u="sng">
              <a:solidFill>
                <a:srgbClr val="7F7F7F"/>
              </a:solidFill>
              <a:latin typeface="Arial"/>
              <a:ea typeface="Arial"/>
              <a:cs typeface="Arial"/>
              <a:sym typeface="Arial"/>
              <a:hlinkClick r:id="rId4">
                <a:extLst>
                  <a:ext uri="{A12FA001-AC4F-418D-AE19-62706E023703}">
                    <ahyp:hlinkClr val="tx"/>
                  </a:ext>
                </a:extLst>
              </a:hlinkClic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21"/>
          <p:cNvSpPr txBox="1"/>
          <p:nvPr>
            <p:ph type="title"/>
          </p:nvPr>
        </p:nvSpPr>
        <p:spPr>
          <a:xfrm>
            <a:off x="1154954" y="550333"/>
            <a:ext cx="3865134" cy="592667"/>
          </a:xfrm>
          <a:prstGeom prst="rect">
            <a:avLst/>
          </a:prstGeom>
          <a:noFill/>
          <a:ln>
            <a:noFill/>
          </a:ln>
        </p:spPr>
        <p:txBody>
          <a:bodyPr anchorCtr="0" anchor="b" bIns="45700" lIns="91425" spcFirstLastPara="1" rIns="91425" wrap="square" tIns="45700">
            <a:normAutofit fontScale="90000"/>
          </a:bodyPr>
          <a:lstStyle/>
          <a:p>
            <a:pPr indent="0" lvl="0" marL="0" rtl="0" algn="l">
              <a:spcBef>
                <a:spcPts val="0"/>
              </a:spcBef>
              <a:spcAft>
                <a:spcPts val="0"/>
              </a:spcAft>
              <a:buClr>
                <a:schemeClr val="lt2"/>
              </a:buClr>
              <a:buSzPct val="100000"/>
              <a:buFont typeface="Century Gothic"/>
              <a:buNone/>
            </a:pPr>
            <a:r>
              <a:rPr lang="en-US"/>
              <a:t>IoT Protocols</a:t>
            </a:r>
            <a:endParaRPr/>
          </a:p>
        </p:txBody>
      </p:sp>
      <p:sp>
        <p:nvSpPr>
          <p:cNvPr id="506" name="Google Shape;506;p21"/>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507" name="Google Shape;507;p21"/>
          <p:cNvSpPr/>
          <p:nvPr/>
        </p:nvSpPr>
        <p:spPr>
          <a:xfrm>
            <a:off x="6213506" y="1052922"/>
            <a:ext cx="4821936" cy="475488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508" name="Google Shape;508;p21"/>
          <p:cNvSpPr txBox="1"/>
          <p:nvPr/>
        </p:nvSpPr>
        <p:spPr>
          <a:xfrm>
            <a:off x="916940" y="1111819"/>
            <a:ext cx="3576232" cy="5155257"/>
          </a:xfrm>
          <a:prstGeom prst="rect">
            <a:avLst/>
          </a:prstGeom>
          <a:noFill/>
          <a:ln>
            <a:noFill/>
          </a:ln>
        </p:spPr>
        <p:txBody>
          <a:bodyPr anchorCtr="0" anchor="t" bIns="0" lIns="0" spcFirstLastPara="1" rIns="0" wrap="square" tIns="0">
            <a:spAutoFit/>
          </a:bodyPr>
          <a:lstStyle/>
          <a:p>
            <a:pPr indent="-228600" lvl="0" marL="241300" marR="0" rtl="0" algn="l">
              <a:lnSpc>
                <a:spcPct val="118888"/>
              </a:lnSpc>
              <a:spcBef>
                <a:spcPts val="0"/>
              </a:spcBef>
              <a:spcAft>
                <a:spcPts val="0"/>
              </a:spcAft>
              <a:buClr>
                <a:schemeClr val="lt1"/>
              </a:buClr>
              <a:buSzPts val="1800"/>
              <a:buFont typeface="Arial"/>
              <a:buChar char="•"/>
            </a:pPr>
            <a:r>
              <a:rPr lang="en-US" sz="1800">
                <a:solidFill>
                  <a:schemeClr val="lt1"/>
                </a:solidFill>
                <a:latin typeface="Calibri"/>
                <a:ea typeface="Calibri"/>
                <a:cs typeface="Calibri"/>
                <a:sym typeface="Calibri"/>
              </a:rPr>
              <a:t>Link Layer</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802.3 – Ethernet</a:t>
            </a:r>
            <a:endParaRPr/>
          </a:p>
          <a:p>
            <a:pPr indent="0" lvl="0" marL="469900" marR="0" rtl="0" algn="l">
              <a:lnSpc>
                <a:spcPct val="125714"/>
              </a:lnSpc>
              <a:spcBef>
                <a:spcPts val="0"/>
              </a:spcBef>
              <a:spcAft>
                <a:spcPts val="0"/>
              </a:spcAft>
              <a:buNone/>
            </a:pPr>
            <a:r>
              <a:rPr lang="en-US" sz="1400">
                <a:solidFill>
                  <a:schemeClr val="lt1"/>
                </a:solidFill>
                <a:latin typeface="Arial"/>
                <a:ea typeface="Arial"/>
                <a:cs typeface="Arial"/>
                <a:sym typeface="Arial"/>
              </a:rPr>
              <a:t>•	</a:t>
            </a:r>
            <a:r>
              <a:rPr lang="en-US" sz="1400">
                <a:solidFill>
                  <a:schemeClr val="lt1"/>
                </a:solidFill>
                <a:latin typeface="Calibri"/>
                <a:ea typeface="Calibri"/>
                <a:cs typeface="Calibri"/>
                <a:sym typeface="Calibri"/>
              </a:rPr>
              <a:t>802.11 – WiFi</a:t>
            </a:r>
            <a:endParaRPr/>
          </a:p>
          <a:p>
            <a:pPr indent="0" lvl="0" marL="469900" marR="0" rtl="0" algn="l">
              <a:lnSpc>
                <a:spcPct val="125714"/>
              </a:lnSpc>
              <a:spcBef>
                <a:spcPts val="0"/>
              </a:spcBef>
              <a:spcAft>
                <a:spcPts val="0"/>
              </a:spcAft>
              <a:buNone/>
            </a:pPr>
            <a:r>
              <a:rPr lang="en-US" sz="1400">
                <a:solidFill>
                  <a:schemeClr val="lt1"/>
                </a:solidFill>
                <a:latin typeface="Arial"/>
                <a:ea typeface="Arial"/>
                <a:cs typeface="Arial"/>
                <a:sym typeface="Arial"/>
              </a:rPr>
              <a:t>•	</a:t>
            </a:r>
            <a:r>
              <a:rPr lang="en-US" sz="1400">
                <a:solidFill>
                  <a:schemeClr val="lt1"/>
                </a:solidFill>
                <a:latin typeface="Calibri"/>
                <a:ea typeface="Calibri"/>
                <a:cs typeface="Calibri"/>
                <a:sym typeface="Calibri"/>
              </a:rPr>
              <a:t>802.16 – WiMax</a:t>
            </a:r>
            <a:endParaRPr/>
          </a:p>
          <a:p>
            <a:pPr indent="0" lvl="0" marL="469900" marR="0" rtl="0" algn="l">
              <a:lnSpc>
                <a:spcPct val="125714"/>
              </a:lnSpc>
              <a:spcBef>
                <a:spcPts val="0"/>
              </a:spcBef>
              <a:spcAft>
                <a:spcPts val="0"/>
              </a:spcAft>
              <a:buNone/>
            </a:pPr>
            <a:r>
              <a:rPr lang="en-US" sz="1400">
                <a:solidFill>
                  <a:schemeClr val="lt1"/>
                </a:solidFill>
                <a:latin typeface="Arial"/>
                <a:ea typeface="Arial"/>
                <a:cs typeface="Arial"/>
                <a:sym typeface="Arial"/>
              </a:rPr>
              <a:t>•	</a:t>
            </a:r>
            <a:r>
              <a:rPr lang="en-US" sz="1400">
                <a:solidFill>
                  <a:schemeClr val="lt1"/>
                </a:solidFill>
                <a:latin typeface="Calibri"/>
                <a:ea typeface="Calibri"/>
                <a:cs typeface="Calibri"/>
                <a:sym typeface="Calibri"/>
              </a:rPr>
              <a:t>802.15.4 – LR-WPAN</a:t>
            </a:r>
            <a:endParaRPr/>
          </a:p>
          <a:p>
            <a:pPr indent="0" lvl="0" marL="469900" marR="0" rtl="0" algn="l">
              <a:lnSpc>
                <a:spcPct val="127142"/>
              </a:lnSpc>
              <a:spcBef>
                <a:spcPts val="0"/>
              </a:spcBef>
              <a:spcAft>
                <a:spcPts val="0"/>
              </a:spcAft>
              <a:buNone/>
            </a:pPr>
            <a:r>
              <a:rPr lang="en-US" sz="1400">
                <a:solidFill>
                  <a:schemeClr val="lt1"/>
                </a:solidFill>
                <a:latin typeface="Arial"/>
                <a:ea typeface="Arial"/>
                <a:cs typeface="Arial"/>
                <a:sym typeface="Arial"/>
              </a:rPr>
              <a:t>•	</a:t>
            </a:r>
            <a:r>
              <a:rPr lang="en-US" sz="1400">
                <a:solidFill>
                  <a:schemeClr val="lt1"/>
                </a:solidFill>
                <a:latin typeface="Calibri"/>
                <a:ea typeface="Calibri"/>
                <a:cs typeface="Calibri"/>
                <a:sym typeface="Calibri"/>
              </a:rPr>
              <a:t>2G/3G/4G</a:t>
            </a:r>
            <a:endParaRPr/>
          </a:p>
          <a:p>
            <a:pPr indent="-228600" lvl="0" marL="241300" marR="0" rtl="0" algn="l">
              <a:lnSpc>
                <a:spcPct val="118611"/>
              </a:lnSpc>
              <a:spcBef>
                <a:spcPts val="355"/>
              </a:spcBef>
              <a:spcAft>
                <a:spcPts val="0"/>
              </a:spcAft>
              <a:buClr>
                <a:schemeClr val="lt1"/>
              </a:buClr>
              <a:buSzPts val="1800"/>
              <a:buFont typeface="Arial"/>
              <a:buChar char="•"/>
            </a:pPr>
            <a:r>
              <a:rPr lang="en-US" sz="1800">
                <a:solidFill>
                  <a:schemeClr val="lt1"/>
                </a:solidFill>
                <a:latin typeface="Calibri"/>
                <a:ea typeface="Calibri"/>
                <a:cs typeface="Calibri"/>
                <a:sym typeface="Calibri"/>
              </a:rPr>
              <a:t>Network/Internet Layer</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IPv4</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IPv6</a:t>
            </a:r>
            <a:endParaRPr/>
          </a:p>
          <a:p>
            <a:pPr indent="-228600" lvl="1" marL="698500" marR="0" rtl="0" algn="l">
              <a:lnSpc>
                <a:spcPct val="127142"/>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6LoWPAN</a:t>
            </a:r>
            <a:endParaRPr/>
          </a:p>
          <a:p>
            <a:pPr indent="-228600" lvl="0" marL="241300" marR="0" rtl="0" algn="l">
              <a:lnSpc>
                <a:spcPct val="118888"/>
              </a:lnSpc>
              <a:spcBef>
                <a:spcPts val="355"/>
              </a:spcBef>
              <a:spcAft>
                <a:spcPts val="0"/>
              </a:spcAft>
              <a:buClr>
                <a:schemeClr val="lt1"/>
              </a:buClr>
              <a:buSzPts val="1800"/>
              <a:buFont typeface="Arial"/>
              <a:buChar char="•"/>
            </a:pPr>
            <a:r>
              <a:rPr lang="en-US" sz="1800">
                <a:solidFill>
                  <a:schemeClr val="lt1"/>
                </a:solidFill>
                <a:latin typeface="Calibri"/>
                <a:ea typeface="Calibri"/>
                <a:cs typeface="Calibri"/>
                <a:sym typeface="Calibri"/>
              </a:rPr>
              <a:t>Transport Layer</a:t>
            </a:r>
            <a:endParaRPr/>
          </a:p>
          <a:p>
            <a:pPr indent="-228600" lvl="1" marL="698500" marR="0" rtl="0" algn="l">
              <a:lnSpc>
                <a:spcPct val="125357"/>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TCP</a:t>
            </a:r>
            <a:endParaRPr/>
          </a:p>
          <a:p>
            <a:pPr indent="-228600" lvl="1" marL="698500" marR="0" rtl="0" algn="l">
              <a:lnSpc>
                <a:spcPct val="127142"/>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UDP</a:t>
            </a:r>
            <a:endParaRPr/>
          </a:p>
          <a:p>
            <a:pPr indent="-228600" lvl="0" marL="241300" marR="0" rtl="0" algn="l">
              <a:lnSpc>
                <a:spcPct val="118888"/>
              </a:lnSpc>
              <a:spcBef>
                <a:spcPts val="355"/>
              </a:spcBef>
              <a:spcAft>
                <a:spcPts val="0"/>
              </a:spcAft>
              <a:buClr>
                <a:schemeClr val="lt1"/>
              </a:buClr>
              <a:buSzPts val="1800"/>
              <a:buFont typeface="Arial"/>
              <a:buChar char="•"/>
            </a:pPr>
            <a:r>
              <a:rPr lang="en-US" sz="1800">
                <a:solidFill>
                  <a:schemeClr val="lt1"/>
                </a:solidFill>
                <a:latin typeface="Calibri"/>
                <a:ea typeface="Calibri"/>
                <a:cs typeface="Calibri"/>
                <a:sym typeface="Calibri"/>
              </a:rPr>
              <a:t>Application Layer</a:t>
            </a:r>
            <a:endParaRPr/>
          </a:p>
          <a:p>
            <a:pPr indent="-228600" lvl="1" marL="698500" marR="0" rtl="0" algn="l">
              <a:lnSpc>
                <a:spcPct val="125357"/>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HTTP</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CoAP</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WebSocket</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MQTT</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XMPP</a:t>
            </a:r>
            <a:endParaRPr/>
          </a:p>
          <a:p>
            <a:pPr indent="-228600" lvl="1" marL="698500" marR="0" rtl="0" algn="l">
              <a:lnSpc>
                <a:spcPct val="125714"/>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DDS</a:t>
            </a:r>
            <a:endParaRPr/>
          </a:p>
          <a:p>
            <a:pPr indent="-228600" lvl="1" marL="698500" marR="0" rtl="0" algn="l">
              <a:lnSpc>
                <a:spcPct val="127142"/>
              </a:lnSpc>
              <a:spcBef>
                <a:spcPts val="0"/>
              </a:spcBef>
              <a:spcAft>
                <a:spcPts val="0"/>
              </a:spcAft>
              <a:buClr>
                <a:schemeClr val="lt1"/>
              </a:buClr>
              <a:buSzPts val="1400"/>
              <a:buFont typeface="Arial"/>
              <a:buChar char="•"/>
            </a:pPr>
            <a:r>
              <a:rPr b="0" i="0" lang="en-US" sz="1400" u="none" cap="none" strike="noStrike">
                <a:solidFill>
                  <a:schemeClr val="lt1"/>
                </a:solidFill>
                <a:latin typeface="Calibri"/>
                <a:ea typeface="Calibri"/>
                <a:cs typeface="Calibri"/>
                <a:sym typeface="Calibri"/>
              </a:rPr>
              <a:t>AMQP</a:t>
            </a:r>
            <a:endParaRPr/>
          </a:p>
        </p:txBody>
      </p:sp>
      <p:sp>
        <p:nvSpPr>
          <p:cNvPr id="509" name="Google Shape;509;p21"/>
          <p:cNvSpPr txBox="1"/>
          <p:nvPr/>
        </p:nvSpPr>
        <p:spPr>
          <a:xfrm>
            <a:off x="5799612" y="6488430"/>
            <a:ext cx="6283799" cy="184666"/>
          </a:xfrm>
          <a:prstGeom prst="rect">
            <a:avLst/>
          </a:prstGeom>
          <a:noFill/>
          <a:ln>
            <a:noFill/>
          </a:ln>
        </p:spPr>
        <p:txBody>
          <a:bodyPr anchorCtr="0" anchor="ctr" bIns="0" lIns="0" spcFirstLastPara="1" rIns="0" wrap="square" tIns="0">
            <a:spAutoFit/>
          </a:bodyPr>
          <a:lstStyle/>
          <a:p>
            <a:pPr indent="0" lvl="0" marL="12700" marR="0" rtl="0" algn="ctr">
              <a:spcBef>
                <a:spcPts val="0"/>
              </a:spcBef>
              <a:spcAft>
                <a:spcPts val="0"/>
              </a:spcAft>
              <a:buNone/>
            </a:pPr>
            <a:r>
              <a:rPr b="0" i="0" lang="en-US" sz="1200">
                <a:solidFill>
                  <a:srgbClr val="7F7F7F"/>
                </a:solidFill>
                <a:latin typeface="Arial"/>
                <a:ea typeface="Arial"/>
                <a:cs typeface="Arial"/>
                <a:sym typeface="Arial"/>
              </a:rPr>
              <a:t>Reference : Bahga &amp; Madisetti, © 2015 Book website: http://www.internet-of-things-book.com</a:t>
            </a:r>
            <a:endParaRPr b="0" i="0" sz="1200" u="sng">
              <a:solidFill>
                <a:srgbClr val="7F7F7F"/>
              </a:solidFill>
              <a:latin typeface="Arial"/>
              <a:ea typeface="Arial"/>
              <a:cs typeface="Arial"/>
              <a:sym typeface="Arial"/>
              <a:hlinkClick r:id="rId4">
                <a:extLst>
                  <a:ext uri="{A12FA001-AC4F-418D-AE19-62706E023703}">
                    <ahyp:hlinkClr val="tx"/>
                  </a:ext>
                </a:extLst>
              </a:hlinkClick>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22"/>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Link Layer</a:t>
            </a:r>
            <a:endParaRPr/>
          </a:p>
        </p:txBody>
      </p:sp>
      <p:sp>
        <p:nvSpPr>
          <p:cNvPr id="515" name="Google Shape;515;p22"/>
          <p:cNvSpPr txBox="1"/>
          <p:nvPr>
            <p:ph idx="1" type="body"/>
          </p:nvPr>
        </p:nvSpPr>
        <p:spPr>
          <a:xfrm>
            <a:off x="488732" y="2603500"/>
            <a:ext cx="11209282" cy="34163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SzPts val="1440"/>
              <a:buChar char="►"/>
            </a:pPr>
            <a:r>
              <a:rPr lang="en-US"/>
              <a:t>Link Layer protocols determine how the data is physically sent over the networks physical layer or medium(example copper wire, electrical cable, or radio wave).</a:t>
            </a:r>
            <a:endParaRPr/>
          </a:p>
          <a:p>
            <a:pPr indent="-342900" lvl="0" marL="342900" rtl="0" algn="l">
              <a:lnSpc>
                <a:spcPct val="150000"/>
              </a:lnSpc>
              <a:spcBef>
                <a:spcPts val="1000"/>
              </a:spcBef>
              <a:spcAft>
                <a:spcPts val="0"/>
              </a:spcAft>
              <a:buSzPts val="1440"/>
              <a:buChar char="►"/>
            </a:pPr>
            <a:r>
              <a:rPr lang="en-US"/>
              <a:t>The Scope of The Link Layer is the Last Local Network connections to which host is attached.</a:t>
            </a:r>
            <a:endParaRPr/>
          </a:p>
          <a:p>
            <a:pPr indent="-342900" lvl="0" marL="342900" rtl="0" algn="l">
              <a:lnSpc>
                <a:spcPct val="150000"/>
              </a:lnSpc>
              <a:spcBef>
                <a:spcPts val="1000"/>
              </a:spcBef>
              <a:spcAft>
                <a:spcPts val="0"/>
              </a:spcAft>
              <a:buSzPts val="1440"/>
              <a:buChar char="►"/>
            </a:pPr>
            <a:r>
              <a:rPr lang="en-US"/>
              <a:t>Host on the same link exchange data packets over the link layer using the link layer protocol.</a:t>
            </a:r>
            <a:endParaRPr/>
          </a:p>
          <a:p>
            <a:pPr indent="-342900" lvl="0" marL="342900" rtl="0" algn="l">
              <a:lnSpc>
                <a:spcPct val="150000"/>
              </a:lnSpc>
              <a:spcBef>
                <a:spcPts val="1000"/>
              </a:spcBef>
              <a:spcAft>
                <a:spcPts val="0"/>
              </a:spcAft>
              <a:buSzPts val="1440"/>
              <a:buChar char="►"/>
            </a:pPr>
            <a:r>
              <a:rPr lang="en-US"/>
              <a:t>Link layer determines how the packets are coded and signaled by the hardware device over the medium to which the host is attached. </a:t>
            </a:r>
            <a:endParaRPr/>
          </a:p>
          <a:p>
            <a:pPr indent="-251459" lvl="0" marL="342900" rtl="0" algn="l">
              <a:lnSpc>
                <a:spcPct val="150000"/>
              </a:lnSpc>
              <a:spcBef>
                <a:spcPts val="1000"/>
              </a:spcBef>
              <a:spcAft>
                <a:spcPts val="0"/>
              </a:spcAft>
              <a:buSzPts val="144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xEl>
                                              <p:pRg end="0" st="0"/>
                                            </p:txEl>
                                          </p:spTgt>
                                        </p:tgtEl>
                                        <p:attrNameLst>
                                          <p:attrName>style.visibility</p:attrName>
                                        </p:attrNameLst>
                                      </p:cBhvr>
                                      <p:to>
                                        <p:strVal val="visible"/>
                                      </p:to>
                                    </p:set>
                                    <p:animEffect filter="fade" transition="in">
                                      <p:cBhvr>
                                        <p:cTn dur="1000"/>
                                        <p:tgtEl>
                                          <p:spTgt spid="5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xEl>
                                              <p:pRg end="1" st="1"/>
                                            </p:txEl>
                                          </p:spTgt>
                                        </p:tgtEl>
                                        <p:attrNameLst>
                                          <p:attrName>style.visibility</p:attrName>
                                        </p:attrNameLst>
                                      </p:cBhvr>
                                      <p:to>
                                        <p:strVal val="visible"/>
                                      </p:to>
                                    </p:set>
                                    <p:animEffect filter="fade" transition="in">
                                      <p:cBhvr>
                                        <p:cTn dur="1000"/>
                                        <p:tgtEl>
                                          <p:spTgt spid="5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xEl>
                                              <p:pRg end="2" st="2"/>
                                            </p:txEl>
                                          </p:spTgt>
                                        </p:tgtEl>
                                        <p:attrNameLst>
                                          <p:attrName>style.visibility</p:attrName>
                                        </p:attrNameLst>
                                      </p:cBhvr>
                                      <p:to>
                                        <p:strVal val="visible"/>
                                      </p:to>
                                    </p:set>
                                    <p:animEffect filter="fade" transition="in">
                                      <p:cBhvr>
                                        <p:cTn dur="1000"/>
                                        <p:tgtEl>
                                          <p:spTgt spid="51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xEl>
                                              <p:pRg end="3" st="3"/>
                                            </p:txEl>
                                          </p:spTgt>
                                        </p:tgtEl>
                                        <p:attrNameLst>
                                          <p:attrName>style.visibility</p:attrName>
                                        </p:attrNameLst>
                                      </p:cBhvr>
                                      <p:to>
                                        <p:strVal val="visible"/>
                                      </p:to>
                                    </p:set>
                                    <p:animEffect filter="fade" transition="in">
                                      <p:cBhvr>
                                        <p:cTn dur="1000"/>
                                        <p:tgtEl>
                                          <p:spTgt spid="51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5">
                                            <p:txEl>
                                              <p:pRg end="4" st="4"/>
                                            </p:txEl>
                                          </p:spTgt>
                                        </p:tgtEl>
                                        <p:attrNameLst>
                                          <p:attrName>style.visibility</p:attrName>
                                        </p:attrNameLst>
                                      </p:cBhvr>
                                      <p:to>
                                        <p:strVal val="visible"/>
                                      </p:to>
                                    </p:set>
                                    <p:animEffect filter="fade" transition="in">
                                      <p:cBhvr>
                                        <p:cTn dur="1000"/>
                                        <p:tgtEl>
                                          <p:spTgt spid="51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23"/>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Link Layer Protocols</a:t>
            </a:r>
            <a:endParaRPr/>
          </a:p>
        </p:txBody>
      </p:sp>
      <p:sp>
        <p:nvSpPr>
          <p:cNvPr id="521" name="Google Shape;521;p23"/>
          <p:cNvSpPr txBox="1"/>
          <p:nvPr>
            <p:ph idx="1" type="body"/>
          </p:nvPr>
        </p:nvSpPr>
        <p:spPr>
          <a:xfrm>
            <a:off x="1154954" y="2443082"/>
            <a:ext cx="3141878"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802.3 Ethernet</a:t>
            </a:r>
            <a:endParaRPr/>
          </a:p>
        </p:txBody>
      </p:sp>
      <p:sp>
        <p:nvSpPr>
          <p:cNvPr id="522" name="Google Shape;522;p23"/>
          <p:cNvSpPr txBox="1"/>
          <p:nvPr>
            <p:ph idx="3" type="body"/>
          </p:nvPr>
        </p:nvSpPr>
        <p:spPr>
          <a:xfrm>
            <a:off x="4512721" y="2443080"/>
            <a:ext cx="3147000" cy="5763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802.1- WI-FI</a:t>
            </a:r>
            <a:endParaRPr/>
          </a:p>
        </p:txBody>
      </p:sp>
      <p:sp>
        <p:nvSpPr>
          <p:cNvPr id="523" name="Google Shape;523;p23"/>
          <p:cNvSpPr txBox="1"/>
          <p:nvPr>
            <p:ph idx="5" type="body"/>
          </p:nvPr>
        </p:nvSpPr>
        <p:spPr>
          <a:xfrm>
            <a:off x="7888135" y="2443081"/>
            <a:ext cx="3145730"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802.16  wiMAX</a:t>
            </a:r>
            <a:endParaRPr/>
          </a:p>
        </p:txBody>
      </p:sp>
      <p:graphicFrame>
        <p:nvGraphicFramePr>
          <p:cNvPr id="524" name="Google Shape;524;p23"/>
          <p:cNvGraphicFramePr/>
          <p:nvPr/>
        </p:nvGraphicFramePr>
        <p:xfrm>
          <a:off x="110291" y="3035384"/>
          <a:ext cx="3000000" cy="3000000"/>
        </p:xfrm>
        <a:graphic>
          <a:graphicData uri="http://schemas.openxmlformats.org/drawingml/2006/table">
            <a:tbl>
              <a:tblPr bandRow="1" firstRow="1">
                <a:noFill/>
                <a:tableStyleId>{7E09DAD7-1F7B-4622-96F0-9D9018DF7059}</a:tableStyleId>
              </a:tblPr>
              <a:tblGrid>
                <a:gridCol w="676600"/>
                <a:gridCol w="1011550"/>
                <a:gridCol w="2522175"/>
              </a:tblGrid>
              <a:tr h="432350">
                <a:tc>
                  <a:txBody>
                    <a:bodyPr/>
                    <a:lstStyle/>
                    <a:p>
                      <a:pPr indent="0" lvl="0" marL="0" marR="0" rtl="0" algn="ctr">
                        <a:spcBef>
                          <a:spcPts val="0"/>
                        </a:spcBef>
                        <a:spcAft>
                          <a:spcPts val="0"/>
                        </a:spcAft>
                        <a:buNone/>
                      </a:pPr>
                      <a:r>
                        <a:rPr lang="en-US" sz="1400" u="none" cap="none" strike="noStrike"/>
                        <a:t>Sr.No</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400" u="none" cap="none" strike="noStrike"/>
                        <a:t>Standard</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400" u="none" cap="none" strike="noStrike"/>
                        <a:t>Shared medium</a:t>
                      </a:r>
                      <a:endParaRPr/>
                    </a:p>
                  </a:txBody>
                  <a:tcPr marT="45725" marB="45725" marR="91450" marL="91450">
                    <a:solidFill>
                      <a:srgbClr val="DAF3FE"/>
                    </a:solidFill>
                  </a:tcPr>
                </a:tc>
              </a:tr>
              <a:tr h="629000">
                <a:tc>
                  <a:txBody>
                    <a:bodyPr/>
                    <a:lstStyle/>
                    <a:p>
                      <a:pPr indent="0" lvl="0" marL="0" marR="0" rtl="0" algn="ctr">
                        <a:spcBef>
                          <a:spcPts val="0"/>
                        </a:spcBef>
                        <a:spcAft>
                          <a:spcPts val="0"/>
                        </a:spcAft>
                        <a:buNone/>
                      </a:pPr>
                      <a:r>
                        <a:rPr lang="en-US" sz="1400" u="none" cap="none" strike="noStrike"/>
                        <a:t>1</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400" u="none" cap="none" strike="noStrike"/>
                        <a:t>802.3</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400" u="none" cap="none" strike="noStrike"/>
                        <a:t>Coaxial Cable…10BASE5</a:t>
                      </a:r>
                      <a:endParaRPr/>
                    </a:p>
                  </a:txBody>
                  <a:tcPr marT="45725" marB="45725" marR="91450" marL="91450">
                    <a:solidFill>
                      <a:srgbClr val="DAF3FE"/>
                    </a:solidFill>
                  </a:tcPr>
                </a:tc>
              </a:tr>
              <a:tr h="629000">
                <a:tc>
                  <a:txBody>
                    <a:bodyPr/>
                    <a:lstStyle/>
                    <a:p>
                      <a:pPr indent="0" lvl="0" marL="0" marR="0" rtl="0" algn="ctr">
                        <a:spcBef>
                          <a:spcPts val="0"/>
                        </a:spcBef>
                        <a:spcAft>
                          <a:spcPts val="0"/>
                        </a:spcAft>
                        <a:buNone/>
                      </a:pPr>
                      <a:r>
                        <a:rPr lang="en-US" sz="1400"/>
                        <a:t>2</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400"/>
                        <a:t>802.3.i</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400"/>
                        <a:t>Copper Twisted pair …..10BASE-T</a:t>
                      </a:r>
                      <a:endParaRPr/>
                    </a:p>
                  </a:txBody>
                  <a:tcPr marT="45725" marB="45725" marR="91450" marL="91450">
                    <a:solidFill>
                      <a:srgbClr val="DAF3FE"/>
                    </a:solidFill>
                  </a:tcPr>
                </a:tc>
              </a:tr>
              <a:tr h="629000">
                <a:tc>
                  <a:txBody>
                    <a:bodyPr/>
                    <a:lstStyle/>
                    <a:p>
                      <a:pPr indent="0" lvl="0" marL="0" marR="0" rtl="0" algn="ctr">
                        <a:spcBef>
                          <a:spcPts val="0"/>
                        </a:spcBef>
                        <a:spcAft>
                          <a:spcPts val="0"/>
                        </a:spcAft>
                        <a:buNone/>
                      </a:pPr>
                      <a:r>
                        <a:rPr lang="en-US" sz="1400"/>
                        <a:t>3</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400"/>
                        <a:t>802.3.j</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400"/>
                        <a:t>Fiber Optic……10BASE-F</a:t>
                      </a:r>
                      <a:endParaRPr/>
                    </a:p>
                  </a:txBody>
                  <a:tcPr marT="45725" marB="45725" marR="91450" marL="91450">
                    <a:solidFill>
                      <a:srgbClr val="DAF3FE"/>
                    </a:solidFill>
                  </a:tcPr>
                </a:tc>
              </a:tr>
              <a:tr h="629000">
                <a:tc>
                  <a:txBody>
                    <a:bodyPr/>
                    <a:lstStyle/>
                    <a:p>
                      <a:pPr indent="0" lvl="0" marL="0" marR="0" rtl="0" algn="ctr">
                        <a:spcBef>
                          <a:spcPts val="0"/>
                        </a:spcBef>
                        <a:spcAft>
                          <a:spcPts val="0"/>
                        </a:spcAft>
                        <a:buNone/>
                      </a:pPr>
                      <a:r>
                        <a:rPr lang="en-US" sz="1400"/>
                        <a:t>4</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400"/>
                        <a:t>802.3.ae</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400"/>
                        <a:t>Fiber…..10Gbits/s</a:t>
                      </a:r>
                      <a:endParaRPr/>
                    </a:p>
                  </a:txBody>
                  <a:tcPr marT="45725" marB="45725" marR="91450" marL="91450">
                    <a:solidFill>
                      <a:srgbClr val="DAF3FE"/>
                    </a:solidFill>
                  </a:tcPr>
                </a:tc>
              </a:tr>
            </a:tbl>
          </a:graphicData>
        </a:graphic>
      </p:graphicFrame>
      <p:sp>
        <p:nvSpPr>
          <p:cNvPr id="525" name="Google Shape;525;p23"/>
          <p:cNvSpPr txBox="1"/>
          <p:nvPr/>
        </p:nvSpPr>
        <p:spPr>
          <a:xfrm>
            <a:off x="110291" y="6050548"/>
            <a:ext cx="4210327"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Data Rates are provided from 10Gbit/s to 40Gb/s and higher</a:t>
            </a:r>
            <a:endParaRPr/>
          </a:p>
        </p:txBody>
      </p:sp>
      <p:graphicFrame>
        <p:nvGraphicFramePr>
          <p:cNvPr id="526" name="Google Shape;526;p23"/>
          <p:cNvGraphicFramePr/>
          <p:nvPr/>
        </p:nvGraphicFramePr>
        <p:xfrm>
          <a:off x="4512721" y="3035385"/>
          <a:ext cx="3000000" cy="3000000"/>
        </p:xfrm>
        <a:graphic>
          <a:graphicData uri="http://schemas.openxmlformats.org/drawingml/2006/table">
            <a:tbl>
              <a:tblPr bandRow="1" firstRow="1">
                <a:noFill/>
                <a:tableStyleId>{7E09DAD7-1F7B-4622-96F0-9D9018DF7059}</a:tableStyleId>
              </a:tblPr>
              <a:tblGrid>
                <a:gridCol w="679325"/>
                <a:gridCol w="1270775"/>
                <a:gridCol w="1196900"/>
              </a:tblGrid>
              <a:tr h="531625">
                <a:tc>
                  <a:txBody>
                    <a:bodyPr/>
                    <a:lstStyle/>
                    <a:p>
                      <a:pPr indent="0" lvl="0" marL="0" marR="0" rtl="0" algn="ctr">
                        <a:spcBef>
                          <a:spcPts val="0"/>
                        </a:spcBef>
                        <a:spcAft>
                          <a:spcPts val="0"/>
                        </a:spcAft>
                        <a:buNone/>
                      </a:pPr>
                      <a:r>
                        <a:rPr lang="en-US" sz="1400"/>
                        <a:t>Sr.No</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Standard</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Operates in</a:t>
                      </a:r>
                      <a:endParaRPr/>
                    </a:p>
                  </a:txBody>
                  <a:tcPr marT="45700" marB="45700" marR="91450" marL="91450">
                    <a:solidFill>
                      <a:srgbClr val="DAF3FE"/>
                    </a:solidFill>
                  </a:tcPr>
                </a:tc>
              </a:tr>
              <a:tr h="531625">
                <a:tc>
                  <a:txBody>
                    <a:bodyPr/>
                    <a:lstStyle/>
                    <a:p>
                      <a:pPr indent="0" lvl="0" marL="0" marR="0" rtl="0" algn="ctr">
                        <a:spcBef>
                          <a:spcPts val="0"/>
                        </a:spcBef>
                        <a:spcAft>
                          <a:spcPts val="0"/>
                        </a:spcAft>
                        <a:buNone/>
                      </a:pPr>
                      <a:r>
                        <a:rPr lang="en-US" sz="1400"/>
                        <a:t>1</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802.11a</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5 GHz band</a:t>
                      </a:r>
                      <a:endParaRPr/>
                    </a:p>
                  </a:txBody>
                  <a:tcPr marT="45700" marB="45700" marR="91450" marL="91450">
                    <a:solidFill>
                      <a:srgbClr val="DAF3FE"/>
                    </a:solidFill>
                  </a:tcPr>
                </a:tc>
              </a:tr>
              <a:tr h="755450">
                <a:tc>
                  <a:txBody>
                    <a:bodyPr/>
                    <a:lstStyle/>
                    <a:p>
                      <a:pPr indent="0" lvl="0" marL="0" marR="0" rtl="0" algn="ctr">
                        <a:spcBef>
                          <a:spcPts val="0"/>
                        </a:spcBef>
                        <a:spcAft>
                          <a:spcPts val="0"/>
                        </a:spcAft>
                        <a:buNone/>
                      </a:pPr>
                      <a:r>
                        <a:rPr lang="en-US" sz="1400"/>
                        <a:t>2</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802.11b</a:t>
                      </a:r>
                      <a:r>
                        <a:rPr lang="en-US" sz="1400"/>
                        <a:t> and 802.11g</a:t>
                      </a:r>
                      <a:endParaRPr sz="1400"/>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2.4GHz band</a:t>
                      </a:r>
                      <a:endParaRPr/>
                    </a:p>
                  </a:txBody>
                  <a:tcPr marT="45700" marB="45700" marR="91450" marL="91450">
                    <a:solidFill>
                      <a:srgbClr val="DAF3FE"/>
                    </a:solidFill>
                  </a:tcPr>
                </a:tc>
              </a:tr>
              <a:tr h="531625">
                <a:tc>
                  <a:txBody>
                    <a:bodyPr/>
                    <a:lstStyle/>
                    <a:p>
                      <a:pPr indent="0" lvl="0" marL="0" marR="0" rtl="0" algn="ctr">
                        <a:spcBef>
                          <a:spcPts val="0"/>
                        </a:spcBef>
                        <a:spcAft>
                          <a:spcPts val="0"/>
                        </a:spcAft>
                        <a:buNone/>
                      </a:pPr>
                      <a:r>
                        <a:rPr lang="en-US" sz="1400"/>
                        <a:t>3</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802.11.n</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2.4/5 GHz bands</a:t>
                      </a:r>
                      <a:endParaRPr/>
                    </a:p>
                  </a:txBody>
                  <a:tcPr marT="45700" marB="45700" marR="91450" marL="91450">
                    <a:solidFill>
                      <a:srgbClr val="DAF3FE"/>
                    </a:solidFill>
                  </a:tcPr>
                </a:tc>
              </a:tr>
              <a:tr h="531625">
                <a:tc>
                  <a:txBody>
                    <a:bodyPr/>
                    <a:lstStyle/>
                    <a:p>
                      <a:pPr indent="0" lvl="0" marL="0" marR="0" rtl="0" algn="ctr">
                        <a:spcBef>
                          <a:spcPts val="0"/>
                        </a:spcBef>
                        <a:spcAft>
                          <a:spcPts val="0"/>
                        </a:spcAft>
                        <a:buNone/>
                      </a:pPr>
                      <a:r>
                        <a:rPr lang="en-US" sz="1400"/>
                        <a:t>4</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802.11.ac</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5GHz band</a:t>
                      </a:r>
                      <a:endParaRPr/>
                    </a:p>
                  </a:txBody>
                  <a:tcPr marT="45700" marB="45700" marR="91450" marL="91450">
                    <a:solidFill>
                      <a:srgbClr val="DAF3FE"/>
                    </a:solidFill>
                  </a:tcPr>
                </a:tc>
              </a:tr>
              <a:tr h="531625">
                <a:tc>
                  <a:txBody>
                    <a:bodyPr/>
                    <a:lstStyle/>
                    <a:p>
                      <a:pPr indent="0" lvl="0" marL="0" marR="0" rtl="0" algn="ctr">
                        <a:spcBef>
                          <a:spcPts val="0"/>
                        </a:spcBef>
                        <a:spcAft>
                          <a:spcPts val="0"/>
                        </a:spcAft>
                        <a:buNone/>
                      </a:pPr>
                      <a:r>
                        <a:rPr lang="en-US" sz="1400"/>
                        <a:t>5</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802.11.ad</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60Hz band</a:t>
                      </a:r>
                      <a:endParaRPr/>
                    </a:p>
                  </a:txBody>
                  <a:tcPr marT="45700" marB="45700" marR="91450" marL="91450">
                    <a:solidFill>
                      <a:srgbClr val="DAF3FE"/>
                    </a:solidFill>
                  </a:tcPr>
                </a:tc>
              </a:tr>
            </a:tbl>
          </a:graphicData>
        </a:graphic>
      </p:graphicFrame>
      <p:sp>
        <p:nvSpPr>
          <p:cNvPr id="527" name="Google Shape;527;p23"/>
          <p:cNvSpPr/>
          <p:nvPr/>
        </p:nvSpPr>
        <p:spPr>
          <a:xfrm>
            <a:off x="4512721" y="6436257"/>
            <a:ext cx="335866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entury Gothic"/>
                <a:ea typeface="Century Gothic"/>
                <a:cs typeface="Century Gothic"/>
                <a:sym typeface="Century Gothic"/>
              </a:rPr>
              <a:t>Data Rates from 1Mb/s to 6.75 Gb/s</a:t>
            </a:r>
            <a:endParaRPr/>
          </a:p>
        </p:txBody>
      </p:sp>
      <p:graphicFrame>
        <p:nvGraphicFramePr>
          <p:cNvPr id="528" name="Google Shape;528;p23"/>
          <p:cNvGraphicFramePr/>
          <p:nvPr/>
        </p:nvGraphicFramePr>
        <p:xfrm>
          <a:off x="7937500" y="3044995"/>
          <a:ext cx="3000000" cy="3000000"/>
        </p:xfrm>
        <a:graphic>
          <a:graphicData uri="http://schemas.openxmlformats.org/drawingml/2006/table">
            <a:tbl>
              <a:tblPr bandRow="1" firstRow="1">
                <a:noFill/>
                <a:tableStyleId>{7E09DAD7-1F7B-4622-96F0-9D9018DF7059}</a:tableStyleId>
              </a:tblPr>
              <a:tblGrid>
                <a:gridCol w="474250"/>
                <a:gridCol w="1011550"/>
                <a:gridCol w="2471875"/>
              </a:tblGrid>
              <a:tr h="356275">
                <a:tc>
                  <a:txBody>
                    <a:bodyPr/>
                    <a:lstStyle/>
                    <a:p>
                      <a:pPr indent="0" lvl="0" marL="0" marR="0" rtl="0" algn="ctr">
                        <a:spcBef>
                          <a:spcPts val="0"/>
                        </a:spcBef>
                        <a:spcAft>
                          <a:spcPts val="0"/>
                        </a:spcAft>
                        <a:buNone/>
                      </a:pPr>
                      <a:r>
                        <a:rPr lang="en-US" sz="1400"/>
                        <a:t>Sr.No</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Standard</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Data Rate</a:t>
                      </a:r>
                      <a:endParaRPr/>
                    </a:p>
                  </a:txBody>
                  <a:tcPr marT="45700" marB="45700" marR="91450" marL="91450">
                    <a:solidFill>
                      <a:srgbClr val="DAF3FE"/>
                    </a:solidFill>
                  </a:tcPr>
                </a:tc>
              </a:tr>
              <a:tr h="641325">
                <a:tc>
                  <a:txBody>
                    <a:bodyPr/>
                    <a:lstStyle/>
                    <a:p>
                      <a:pPr indent="0" lvl="0" marL="0" marR="0" rtl="0" algn="ctr">
                        <a:spcBef>
                          <a:spcPts val="0"/>
                        </a:spcBef>
                        <a:spcAft>
                          <a:spcPts val="0"/>
                        </a:spcAft>
                        <a:buNone/>
                      </a:pPr>
                      <a:r>
                        <a:rPr lang="en-US" sz="1400"/>
                        <a:t>1</a:t>
                      </a:r>
                      <a:endParaRPr/>
                    </a:p>
                  </a:txBody>
                  <a:tcPr marT="45700" marB="45700" marR="91450" marL="91450">
                    <a:solidFill>
                      <a:srgbClr val="DAF3FE"/>
                    </a:solidFill>
                  </a:tcPr>
                </a:tc>
                <a:tc>
                  <a:txBody>
                    <a:bodyPr/>
                    <a:lstStyle/>
                    <a:p>
                      <a:pPr indent="0" lvl="0" marL="0" marR="0" rtl="0" algn="ctr">
                        <a:spcBef>
                          <a:spcPts val="0"/>
                        </a:spcBef>
                        <a:spcAft>
                          <a:spcPts val="0"/>
                        </a:spcAft>
                        <a:buNone/>
                      </a:pPr>
                      <a:r>
                        <a:rPr lang="en-US" sz="1400"/>
                        <a:t>802.16m</a:t>
                      </a:r>
                      <a:endParaRPr/>
                    </a:p>
                  </a:txBody>
                  <a:tcPr marT="45700" marB="45700" marR="91450" marL="91450">
                    <a:solidFill>
                      <a:srgbClr val="DAF3FE"/>
                    </a:solidFill>
                  </a:tcPr>
                </a:tc>
                <a:tc>
                  <a:txBody>
                    <a:bodyPr/>
                    <a:lstStyle/>
                    <a:p>
                      <a:pPr indent="0" lvl="0" marL="0" marR="0" rtl="0" algn="l">
                        <a:spcBef>
                          <a:spcPts val="0"/>
                        </a:spcBef>
                        <a:spcAft>
                          <a:spcPts val="0"/>
                        </a:spcAft>
                        <a:buNone/>
                      </a:pPr>
                      <a:r>
                        <a:rPr lang="en-US" sz="1400"/>
                        <a:t>100Mb/s for mobile stations</a:t>
                      </a:r>
                      <a:endParaRPr/>
                    </a:p>
                    <a:p>
                      <a:pPr indent="0" lvl="0" marL="0" marR="0" rtl="0" algn="l">
                        <a:spcBef>
                          <a:spcPts val="0"/>
                        </a:spcBef>
                        <a:spcAft>
                          <a:spcPts val="0"/>
                        </a:spcAft>
                        <a:buNone/>
                      </a:pPr>
                      <a:r>
                        <a:rPr lang="en-US" sz="1400"/>
                        <a:t>1Gb/s for fixed stations</a:t>
                      </a:r>
                      <a:endParaRPr/>
                    </a:p>
                  </a:txBody>
                  <a:tcPr marT="45700" marB="45700" marR="91450" marL="91450">
                    <a:solidFill>
                      <a:srgbClr val="DAF3FE"/>
                    </a:solidFill>
                  </a:tcPr>
                </a:tc>
              </a:tr>
            </a:tbl>
          </a:graphicData>
        </a:graphic>
      </p:graphicFrame>
      <p:sp>
        <p:nvSpPr>
          <p:cNvPr id="529" name="Google Shape;529;p23"/>
          <p:cNvSpPr txBox="1"/>
          <p:nvPr/>
        </p:nvSpPr>
        <p:spPr>
          <a:xfrm>
            <a:off x="7937500" y="4265111"/>
            <a:ext cx="3957691"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Collection of Wireless Broadband standards</a:t>
            </a:r>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rPr lang="en-US" sz="1600">
                <a:solidFill>
                  <a:schemeClr val="dk1"/>
                </a:solidFill>
                <a:latin typeface="Calibri"/>
                <a:ea typeface="Calibri"/>
                <a:cs typeface="Calibri"/>
                <a:sym typeface="Calibri"/>
              </a:rPr>
              <a:t>Data Rates from 1.5Mb/s to 1 Gb/s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2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Link Layer Protocols</a:t>
            </a:r>
            <a:endParaRPr/>
          </a:p>
        </p:txBody>
      </p:sp>
      <p:sp>
        <p:nvSpPr>
          <p:cNvPr id="535" name="Google Shape;535;p24"/>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802.15.4  LR-WPAN</a:t>
            </a:r>
            <a:endParaRPr/>
          </a:p>
        </p:txBody>
      </p:sp>
      <p:sp>
        <p:nvSpPr>
          <p:cNvPr id="536" name="Google Shape;536;p24"/>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fontScale="85000" lnSpcReduction="20000"/>
          </a:bodyPr>
          <a:lstStyle/>
          <a:p>
            <a:pPr indent="-342900" lvl="0" marL="342900" rtl="0" algn="just">
              <a:lnSpc>
                <a:spcPct val="150000"/>
              </a:lnSpc>
              <a:spcBef>
                <a:spcPts val="0"/>
              </a:spcBef>
              <a:spcAft>
                <a:spcPts val="0"/>
              </a:spcAft>
              <a:buSzPct val="79999"/>
              <a:buFont typeface="Arial"/>
              <a:buChar char="•"/>
            </a:pPr>
            <a:r>
              <a:rPr lang="en-US"/>
              <a:t>Collection of standards for low-rate wireless personal area networks</a:t>
            </a:r>
            <a:endParaRPr/>
          </a:p>
          <a:p>
            <a:pPr indent="-342900" lvl="0" marL="342900" rtl="0" algn="just">
              <a:lnSpc>
                <a:spcPct val="150000"/>
              </a:lnSpc>
              <a:spcBef>
                <a:spcPts val="1000"/>
              </a:spcBef>
              <a:spcAft>
                <a:spcPts val="0"/>
              </a:spcAft>
              <a:buSzPct val="79999"/>
              <a:buFont typeface="Arial"/>
              <a:buChar char="•"/>
            </a:pPr>
            <a:r>
              <a:rPr lang="en-US"/>
              <a:t>Basis for high level communication protocols such as Zigbee</a:t>
            </a:r>
            <a:endParaRPr/>
          </a:p>
          <a:p>
            <a:pPr indent="-342900" lvl="0" marL="342900" rtl="0" algn="just">
              <a:lnSpc>
                <a:spcPct val="150000"/>
              </a:lnSpc>
              <a:spcBef>
                <a:spcPts val="1000"/>
              </a:spcBef>
              <a:spcAft>
                <a:spcPts val="0"/>
              </a:spcAft>
              <a:buSzPct val="79999"/>
              <a:buFont typeface="Arial"/>
              <a:buChar char="•"/>
            </a:pPr>
            <a:r>
              <a:rPr lang="en-US"/>
              <a:t>Data Rates from 40Kb/s to 250Kb/s</a:t>
            </a:r>
            <a:endParaRPr/>
          </a:p>
          <a:p>
            <a:pPr indent="-342900" lvl="0" marL="342900" rtl="0" algn="just">
              <a:lnSpc>
                <a:spcPct val="150000"/>
              </a:lnSpc>
              <a:spcBef>
                <a:spcPts val="1000"/>
              </a:spcBef>
              <a:spcAft>
                <a:spcPts val="0"/>
              </a:spcAft>
              <a:buSzPct val="79999"/>
              <a:buFont typeface="Arial"/>
              <a:buChar char="•"/>
            </a:pPr>
            <a:r>
              <a:rPr lang="en-US"/>
              <a:t>Provide low-cost and low-speed communication for power constrained devices</a:t>
            </a:r>
            <a:endParaRPr/>
          </a:p>
        </p:txBody>
      </p:sp>
      <p:sp>
        <p:nvSpPr>
          <p:cNvPr id="537" name="Google Shape;537;p24"/>
          <p:cNvSpPr txBox="1"/>
          <p:nvPr>
            <p:ph idx="3" type="body"/>
          </p:nvPr>
        </p:nvSpPr>
        <p:spPr>
          <a:xfrm>
            <a:off x="6208712" y="2603500"/>
            <a:ext cx="5867674"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2G / 3G / 4G mobile communications</a:t>
            </a:r>
            <a:endParaRPr/>
          </a:p>
        </p:txBody>
      </p:sp>
      <p:graphicFrame>
        <p:nvGraphicFramePr>
          <p:cNvPr id="538" name="Google Shape;538;p24"/>
          <p:cNvGraphicFramePr/>
          <p:nvPr/>
        </p:nvGraphicFramePr>
        <p:xfrm>
          <a:off x="6208712" y="3179762"/>
          <a:ext cx="3000000" cy="3000000"/>
        </p:xfrm>
        <a:graphic>
          <a:graphicData uri="http://schemas.openxmlformats.org/drawingml/2006/table">
            <a:tbl>
              <a:tblPr bandRow="1" firstRow="1">
                <a:noFill/>
                <a:tableStyleId>{7E09DAD7-1F7B-4622-96F0-9D9018DF7059}</a:tableStyleId>
              </a:tblPr>
              <a:tblGrid>
                <a:gridCol w="817875"/>
                <a:gridCol w="1246500"/>
                <a:gridCol w="3201150"/>
              </a:tblGrid>
              <a:tr h="400075">
                <a:tc>
                  <a:txBody>
                    <a:bodyPr/>
                    <a:lstStyle/>
                    <a:p>
                      <a:pPr indent="0" lvl="0" marL="0" marR="0" rtl="0" algn="ctr">
                        <a:spcBef>
                          <a:spcPts val="0"/>
                        </a:spcBef>
                        <a:spcAft>
                          <a:spcPts val="0"/>
                        </a:spcAft>
                        <a:buNone/>
                      </a:pPr>
                      <a:r>
                        <a:rPr lang="en-US" sz="1800"/>
                        <a:t>Sr.No</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800"/>
                        <a:t>Standard</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800"/>
                        <a:t>Operates in</a:t>
                      </a:r>
                      <a:endParaRPr/>
                    </a:p>
                  </a:txBody>
                  <a:tcPr marT="45725" marB="45725" marR="91450" marL="91450">
                    <a:solidFill>
                      <a:srgbClr val="DAF3FE"/>
                    </a:solidFill>
                  </a:tcPr>
                </a:tc>
              </a:tr>
              <a:tr h="582050">
                <a:tc>
                  <a:txBody>
                    <a:bodyPr/>
                    <a:lstStyle/>
                    <a:p>
                      <a:pPr indent="0" lvl="0" marL="0" marR="0" rtl="0" algn="ctr">
                        <a:spcBef>
                          <a:spcPts val="0"/>
                        </a:spcBef>
                        <a:spcAft>
                          <a:spcPts val="0"/>
                        </a:spcAft>
                        <a:buNone/>
                      </a:pPr>
                      <a:r>
                        <a:rPr lang="en-US" sz="1800"/>
                        <a:t>1</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800"/>
                        <a:t>2G</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800"/>
                        <a:t>GSM-CDMA</a:t>
                      </a:r>
                      <a:endParaRPr/>
                    </a:p>
                  </a:txBody>
                  <a:tcPr marT="45725" marB="45725" marR="91450" marL="91450">
                    <a:solidFill>
                      <a:srgbClr val="DAF3FE"/>
                    </a:solidFill>
                  </a:tcPr>
                </a:tc>
              </a:tr>
              <a:tr h="582050">
                <a:tc>
                  <a:txBody>
                    <a:bodyPr/>
                    <a:lstStyle/>
                    <a:p>
                      <a:pPr indent="0" lvl="0" marL="0" marR="0" rtl="0" algn="ctr">
                        <a:spcBef>
                          <a:spcPts val="0"/>
                        </a:spcBef>
                        <a:spcAft>
                          <a:spcPts val="0"/>
                        </a:spcAft>
                        <a:buNone/>
                      </a:pPr>
                      <a:r>
                        <a:rPr lang="en-US" sz="1800"/>
                        <a:t>2</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800"/>
                        <a:t>3G</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800"/>
                        <a:t>UMTS and CDMA 2000</a:t>
                      </a:r>
                      <a:endParaRPr/>
                    </a:p>
                  </a:txBody>
                  <a:tcPr marT="45725" marB="45725" marR="91450" marL="91450">
                    <a:solidFill>
                      <a:srgbClr val="DAF3FE"/>
                    </a:solidFill>
                  </a:tcPr>
                </a:tc>
              </a:tr>
              <a:tr h="582050">
                <a:tc>
                  <a:txBody>
                    <a:bodyPr/>
                    <a:lstStyle/>
                    <a:p>
                      <a:pPr indent="0" lvl="0" marL="0" marR="0" rtl="0" algn="ctr">
                        <a:spcBef>
                          <a:spcPts val="0"/>
                        </a:spcBef>
                        <a:spcAft>
                          <a:spcPts val="0"/>
                        </a:spcAft>
                        <a:buNone/>
                      </a:pPr>
                      <a:r>
                        <a:rPr lang="en-US" sz="1800"/>
                        <a:t>3</a:t>
                      </a:r>
                      <a:endParaRPr/>
                    </a:p>
                  </a:txBody>
                  <a:tcPr marT="45725" marB="45725" marR="91450" marL="91450">
                    <a:solidFill>
                      <a:srgbClr val="DAF3FE"/>
                    </a:solidFill>
                  </a:tcPr>
                </a:tc>
                <a:tc>
                  <a:txBody>
                    <a:bodyPr/>
                    <a:lstStyle/>
                    <a:p>
                      <a:pPr indent="0" lvl="0" marL="0" marR="0" rtl="0" algn="ctr">
                        <a:spcBef>
                          <a:spcPts val="0"/>
                        </a:spcBef>
                        <a:spcAft>
                          <a:spcPts val="0"/>
                        </a:spcAft>
                        <a:buNone/>
                      </a:pPr>
                      <a:r>
                        <a:rPr lang="en-US" sz="1800"/>
                        <a:t>4G</a:t>
                      </a:r>
                      <a:endParaRPr/>
                    </a:p>
                  </a:txBody>
                  <a:tcPr marT="45725" marB="45725" marR="91450" marL="91450">
                    <a:solidFill>
                      <a:srgbClr val="DAF3FE"/>
                    </a:solidFill>
                  </a:tcPr>
                </a:tc>
                <a:tc>
                  <a:txBody>
                    <a:bodyPr/>
                    <a:lstStyle/>
                    <a:p>
                      <a:pPr indent="0" lvl="0" marL="0" marR="0" rtl="0" algn="l">
                        <a:spcBef>
                          <a:spcPts val="0"/>
                        </a:spcBef>
                        <a:spcAft>
                          <a:spcPts val="0"/>
                        </a:spcAft>
                        <a:buNone/>
                      </a:pPr>
                      <a:r>
                        <a:rPr lang="en-US" sz="1800"/>
                        <a:t>LTE</a:t>
                      </a:r>
                      <a:endParaRPr/>
                    </a:p>
                  </a:txBody>
                  <a:tcPr marT="45725" marB="45725" marR="91450" marL="91450">
                    <a:solidFill>
                      <a:srgbClr val="DAF3FE"/>
                    </a:solidFill>
                  </a:tcPr>
                </a:tc>
              </a:tr>
            </a:tbl>
          </a:graphicData>
        </a:graphic>
      </p:graphicFrame>
      <p:sp>
        <p:nvSpPr>
          <p:cNvPr id="539" name="Google Shape;539;p24"/>
          <p:cNvSpPr/>
          <p:nvPr/>
        </p:nvSpPr>
        <p:spPr>
          <a:xfrm>
            <a:off x="6200561" y="5579076"/>
            <a:ext cx="5265548"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entury Gothic"/>
                <a:ea typeface="Century Gothic"/>
                <a:cs typeface="Century Gothic"/>
                <a:sym typeface="Century Gothic"/>
              </a:rPr>
              <a:t>Data Rates from 9.6Kb/s (for 2G) to up to 100Mb/s (for 4G)</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2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Network Layer</a:t>
            </a:r>
            <a:endParaRPr/>
          </a:p>
        </p:txBody>
      </p:sp>
      <p:sp>
        <p:nvSpPr>
          <p:cNvPr id="545" name="Google Shape;545;p25"/>
          <p:cNvSpPr txBox="1"/>
          <p:nvPr>
            <p:ph idx="1" type="body"/>
          </p:nvPr>
        </p:nvSpPr>
        <p:spPr>
          <a:xfrm>
            <a:off x="504497" y="2603500"/>
            <a:ext cx="11161985" cy="34163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SzPts val="1440"/>
              <a:buChar char="►"/>
            </a:pPr>
            <a:r>
              <a:rPr lang="en-US"/>
              <a:t>The network layer are responsible for sending of IP datagrams from the source network to the destination network.  </a:t>
            </a:r>
            <a:endParaRPr/>
          </a:p>
          <a:p>
            <a:pPr indent="-342900" lvl="0" marL="342900" rtl="0" algn="l">
              <a:lnSpc>
                <a:spcPct val="150000"/>
              </a:lnSpc>
              <a:spcBef>
                <a:spcPts val="1000"/>
              </a:spcBef>
              <a:spcAft>
                <a:spcPts val="0"/>
              </a:spcAft>
              <a:buSzPts val="1440"/>
              <a:buChar char="►"/>
            </a:pPr>
            <a:r>
              <a:rPr lang="en-US"/>
              <a:t>This layer Performs the host addressing and packet routing. </a:t>
            </a:r>
            <a:endParaRPr/>
          </a:p>
          <a:p>
            <a:pPr indent="-342900" lvl="0" marL="342900" rtl="0" algn="l">
              <a:lnSpc>
                <a:spcPct val="150000"/>
              </a:lnSpc>
              <a:spcBef>
                <a:spcPts val="1000"/>
              </a:spcBef>
              <a:spcAft>
                <a:spcPts val="0"/>
              </a:spcAft>
              <a:buSzPts val="1440"/>
              <a:buChar char="►"/>
            </a:pPr>
            <a:r>
              <a:rPr lang="en-US"/>
              <a:t>The datagrams contains a source and destination address which are used to route them from the source to the destination across multiple networks. </a:t>
            </a:r>
            <a:endParaRPr/>
          </a:p>
          <a:p>
            <a:pPr indent="-342900" lvl="0" marL="342900" rtl="0" algn="l">
              <a:lnSpc>
                <a:spcPct val="150000"/>
              </a:lnSpc>
              <a:spcBef>
                <a:spcPts val="1000"/>
              </a:spcBef>
              <a:spcAft>
                <a:spcPts val="0"/>
              </a:spcAft>
              <a:buSzPts val="1440"/>
              <a:buChar char="►"/>
            </a:pPr>
            <a:r>
              <a:rPr lang="en-US"/>
              <a:t>Host Identification is done using the hierarchy IP addressing schemes such as ipv4 or IPv6.  </a:t>
            </a:r>
            <a:endParaRPr/>
          </a:p>
          <a:p>
            <a:pPr indent="-251459" lvl="0" marL="342900" rtl="0" algn="l">
              <a:lnSpc>
                <a:spcPct val="150000"/>
              </a:lnSpc>
              <a:spcBef>
                <a:spcPts val="1000"/>
              </a:spcBef>
              <a:spcAft>
                <a:spcPts val="0"/>
              </a:spcAft>
              <a:buSzPts val="1440"/>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45">
                                            <p:txEl>
                                              <p:pRg end="0" st="0"/>
                                            </p:txEl>
                                          </p:spTgt>
                                        </p:tgtEl>
                                        <p:attrNameLst>
                                          <p:attrName>style.visibility</p:attrName>
                                        </p:attrNameLst>
                                      </p:cBhvr>
                                      <p:to>
                                        <p:strVal val="visible"/>
                                      </p:to>
                                    </p:set>
                                    <p:anim calcmode="lin" valueType="num">
                                      <p:cBhvr additive="base">
                                        <p:cTn dur="500"/>
                                        <p:tgtEl>
                                          <p:spTgt spid="545">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45">
                                            <p:txEl>
                                              <p:pRg end="1" st="1"/>
                                            </p:txEl>
                                          </p:spTgt>
                                        </p:tgtEl>
                                        <p:attrNameLst>
                                          <p:attrName>style.visibility</p:attrName>
                                        </p:attrNameLst>
                                      </p:cBhvr>
                                      <p:to>
                                        <p:strVal val="visible"/>
                                      </p:to>
                                    </p:set>
                                    <p:anim calcmode="lin" valueType="num">
                                      <p:cBhvr additive="base">
                                        <p:cTn dur="500"/>
                                        <p:tgtEl>
                                          <p:spTgt spid="545">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45">
                                            <p:txEl>
                                              <p:pRg end="2" st="2"/>
                                            </p:txEl>
                                          </p:spTgt>
                                        </p:tgtEl>
                                        <p:attrNameLst>
                                          <p:attrName>style.visibility</p:attrName>
                                        </p:attrNameLst>
                                      </p:cBhvr>
                                      <p:to>
                                        <p:strVal val="visible"/>
                                      </p:to>
                                    </p:set>
                                    <p:anim calcmode="lin" valueType="num">
                                      <p:cBhvr additive="base">
                                        <p:cTn dur="500"/>
                                        <p:tgtEl>
                                          <p:spTgt spid="545">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45">
                                            <p:txEl>
                                              <p:pRg end="3" st="3"/>
                                            </p:txEl>
                                          </p:spTgt>
                                        </p:tgtEl>
                                        <p:attrNameLst>
                                          <p:attrName>style.visibility</p:attrName>
                                        </p:attrNameLst>
                                      </p:cBhvr>
                                      <p:to>
                                        <p:strVal val="visible"/>
                                      </p:to>
                                    </p:set>
                                    <p:anim calcmode="lin" valueType="num">
                                      <p:cBhvr additive="base">
                                        <p:cTn dur="500"/>
                                        <p:tgtEl>
                                          <p:spTgt spid="545">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45">
                                            <p:txEl>
                                              <p:pRg end="4" st="4"/>
                                            </p:txEl>
                                          </p:spTgt>
                                        </p:tgtEl>
                                        <p:attrNameLst>
                                          <p:attrName>style.visibility</p:attrName>
                                        </p:attrNameLst>
                                      </p:cBhvr>
                                      <p:to>
                                        <p:strVal val="visible"/>
                                      </p:to>
                                    </p:set>
                                    <p:anim calcmode="lin" valueType="num">
                                      <p:cBhvr additive="base">
                                        <p:cTn dur="500"/>
                                        <p:tgtEl>
                                          <p:spTgt spid="545">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2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Network Layer Protocols</a:t>
            </a:r>
            <a:endParaRPr/>
          </a:p>
        </p:txBody>
      </p:sp>
      <p:sp>
        <p:nvSpPr>
          <p:cNvPr id="551" name="Google Shape;551;p26"/>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IPV4</a:t>
            </a:r>
            <a:endParaRPr/>
          </a:p>
        </p:txBody>
      </p:sp>
      <p:sp>
        <p:nvSpPr>
          <p:cNvPr id="552" name="Google Shape;552;p26"/>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most deployed internet protocol that is used to identify the device is on a network</a:t>
            </a:r>
            <a:endParaRPr/>
          </a:p>
          <a:p>
            <a:pPr indent="0" lvl="0" marL="0" rtl="0" algn="just">
              <a:spcBef>
                <a:spcPts val="1000"/>
              </a:spcBef>
              <a:spcAft>
                <a:spcPts val="0"/>
              </a:spcAft>
              <a:buSzPts val="1120"/>
              <a:buNone/>
            </a:pPr>
            <a:r>
              <a:rPr lang="en-US"/>
              <a:t>It uses 32 bit addresses scheme that allows total of 2^32 address. </a:t>
            </a:r>
            <a:endParaRPr/>
          </a:p>
          <a:p>
            <a:pPr indent="0" lvl="0" marL="0" rtl="0" algn="just">
              <a:spcBef>
                <a:spcPts val="1000"/>
              </a:spcBef>
              <a:spcAft>
                <a:spcPts val="0"/>
              </a:spcAft>
              <a:buSzPts val="1120"/>
              <a:buNone/>
            </a:pPr>
            <a:r>
              <a:rPr lang="en-US"/>
              <a:t>As more and more devices  got connected to the internet. The Ipv4 has succeeded by  IPv6.</a:t>
            </a:r>
            <a:endParaRPr/>
          </a:p>
          <a:p>
            <a:pPr indent="0" lvl="0" marL="0" rtl="0" algn="just">
              <a:spcBef>
                <a:spcPts val="1000"/>
              </a:spcBef>
              <a:spcAft>
                <a:spcPts val="0"/>
              </a:spcAft>
              <a:buSzPts val="1120"/>
              <a:buNone/>
            </a:pPr>
            <a:r>
              <a:t/>
            </a:r>
            <a:endParaRPr/>
          </a:p>
        </p:txBody>
      </p:sp>
      <p:sp>
        <p:nvSpPr>
          <p:cNvPr id="553" name="Google Shape;553;p26"/>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IPv6</a:t>
            </a:r>
            <a:endParaRPr/>
          </a:p>
        </p:txBody>
      </p:sp>
      <p:sp>
        <p:nvSpPr>
          <p:cNvPr id="554" name="Google Shape;554;p26"/>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newest versions of internet protocol </a:t>
            </a:r>
            <a:endParaRPr/>
          </a:p>
          <a:p>
            <a:pPr indent="0" lvl="0" marL="0" rtl="0" algn="just">
              <a:spcBef>
                <a:spcPts val="1000"/>
              </a:spcBef>
              <a:spcAft>
                <a:spcPts val="0"/>
              </a:spcAft>
              <a:buSzPts val="1120"/>
              <a:buNone/>
            </a:pPr>
            <a:r>
              <a:rPr lang="en-US"/>
              <a:t>successor to IPv4. </a:t>
            </a:r>
            <a:endParaRPr/>
          </a:p>
          <a:p>
            <a:pPr indent="0" lvl="0" marL="0" rtl="0" algn="just">
              <a:spcBef>
                <a:spcPts val="1000"/>
              </a:spcBef>
              <a:spcAft>
                <a:spcPts val="0"/>
              </a:spcAft>
              <a:buSzPts val="1120"/>
              <a:buNone/>
            </a:pPr>
            <a:r>
              <a:rPr lang="en-US"/>
              <a:t>IPv6 uses 128 bit address schemes</a:t>
            </a:r>
            <a:endParaRPr/>
          </a:p>
        </p:txBody>
      </p:sp>
      <p:sp>
        <p:nvSpPr>
          <p:cNvPr id="555" name="Google Shape;555;p26"/>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6LoWPAN</a:t>
            </a:r>
            <a:endParaRPr/>
          </a:p>
        </p:txBody>
      </p:sp>
      <p:sp>
        <p:nvSpPr>
          <p:cNvPr id="556" name="Google Shape;556;p26"/>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IPv6 over low power wireless personal area networks brings IP protocol to the low power device which have limited processing capability </a:t>
            </a:r>
            <a:endParaRPr/>
          </a:p>
          <a:p>
            <a:pPr indent="0" lvl="0" marL="0" rtl="0" algn="just">
              <a:spcBef>
                <a:spcPts val="1000"/>
              </a:spcBef>
              <a:spcAft>
                <a:spcPts val="0"/>
              </a:spcAft>
              <a:buSzPts val="1120"/>
              <a:buNone/>
            </a:pPr>
            <a:r>
              <a:rPr lang="en-US"/>
              <a:t>it operate in the 2.4 GHz frequency range and provide the data transfer rate up to 250 kb/s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2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Transport Layer</a:t>
            </a:r>
            <a:endParaRPr/>
          </a:p>
        </p:txBody>
      </p:sp>
      <p:sp>
        <p:nvSpPr>
          <p:cNvPr id="562" name="Google Shape;562;p27"/>
          <p:cNvSpPr txBox="1"/>
          <p:nvPr>
            <p:ph idx="1" type="body"/>
          </p:nvPr>
        </p:nvSpPr>
        <p:spPr>
          <a:xfrm>
            <a:off x="504498" y="2603500"/>
            <a:ext cx="11193516" cy="3416300"/>
          </a:xfrm>
          <a:prstGeom prst="rect">
            <a:avLst/>
          </a:prstGeom>
          <a:noFill/>
          <a:ln>
            <a:noFill/>
          </a:ln>
        </p:spPr>
        <p:txBody>
          <a:bodyPr anchorCtr="0" anchor="t" bIns="45700" lIns="91425" spcFirstLastPara="1" rIns="91425" wrap="square" tIns="45700">
            <a:normAutofit/>
          </a:bodyPr>
          <a:lstStyle/>
          <a:p>
            <a:pPr indent="-342900" lvl="0" marL="342900" rtl="0" algn="just">
              <a:lnSpc>
                <a:spcPct val="150000"/>
              </a:lnSpc>
              <a:spcBef>
                <a:spcPts val="0"/>
              </a:spcBef>
              <a:spcAft>
                <a:spcPts val="0"/>
              </a:spcAft>
              <a:buSzPts val="1440"/>
              <a:buChar char="►"/>
            </a:pPr>
            <a:r>
              <a:rPr lang="en-US"/>
              <a:t>The Transport layer protocols provides end-to-end  message transfer capability independent of the underlying network.  </a:t>
            </a:r>
            <a:endParaRPr/>
          </a:p>
          <a:p>
            <a:pPr indent="-342900" lvl="0" marL="342900" rtl="0" algn="just">
              <a:lnSpc>
                <a:spcPct val="150000"/>
              </a:lnSpc>
              <a:spcBef>
                <a:spcPts val="1000"/>
              </a:spcBef>
              <a:spcAft>
                <a:spcPts val="0"/>
              </a:spcAft>
              <a:buSzPts val="1440"/>
              <a:buChar char="►"/>
            </a:pPr>
            <a:r>
              <a:rPr lang="en-US"/>
              <a:t>The message transfer capability can be set up on connections, either using handshake or without handshake acknowledgements. </a:t>
            </a:r>
            <a:endParaRPr/>
          </a:p>
          <a:p>
            <a:pPr indent="-342900" lvl="0" marL="342900" rtl="0" algn="just">
              <a:lnSpc>
                <a:spcPct val="150000"/>
              </a:lnSpc>
              <a:spcBef>
                <a:spcPts val="1000"/>
              </a:spcBef>
              <a:spcAft>
                <a:spcPts val="0"/>
              </a:spcAft>
              <a:buSzPts val="1440"/>
              <a:buChar char="►"/>
            </a:pPr>
            <a:r>
              <a:rPr lang="en-US"/>
              <a:t>Provides functions such as error control , segmentation, flow control and congestion control.  </a:t>
            </a:r>
            <a:endParaRPr/>
          </a:p>
          <a:p>
            <a:pPr indent="-251459" lvl="0" marL="342900" rtl="0" algn="just">
              <a:lnSpc>
                <a:spcPct val="150000"/>
              </a:lnSpc>
              <a:spcBef>
                <a:spcPts val="1000"/>
              </a:spcBef>
              <a:spcAft>
                <a:spcPts val="0"/>
              </a:spcAft>
              <a:buSzPts val="1440"/>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2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Transport Layer Protocols - TCP</a:t>
            </a:r>
            <a:endParaRPr/>
          </a:p>
        </p:txBody>
      </p:sp>
      <p:pic>
        <p:nvPicPr>
          <p:cNvPr descr="Landline Phone Call Icon, Phone Icons, Call Icons, Contact Information PNG  and Vector with Transparent Background for Free Download" id="568" name="Google Shape;568;p28"/>
          <p:cNvPicPr preferRelativeResize="0"/>
          <p:nvPr/>
        </p:nvPicPr>
        <p:blipFill rotWithShape="1">
          <a:blip r:embed="rId3">
            <a:alphaModFix/>
          </a:blip>
          <a:srcRect b="0" l="0" r="0" t="0"/>
          <a:stretch/>
        </p:blipFill>
        <p:spPr>
          <a:xfrm>
            <a:off x="7961878" y="2400516"/>
            <a:ext cx="788276" cy="788276"/>
          </a:xfrm>
          <a:prstGeom prst="rect">
            <a:avLst/>
          </a:prstGeom>
          <a:noFill/>
          <a:ln>
            <a:noFill/>
          </a:ln>
        </p:spPr>
      </p:pic>
      <p:pic>
        <p:nvPicPr>
          <p:cNvPr descr="Landline Phone Call Icon, Phone Icons, Call Icons, Contact Information PNG  and Vector with Transparent Background for Free Download" id="569" name="Google Shape;569;p28"/>
          <p:cNvPicPr preferRelativeResize="0"/>
          <p:nvPr/>
        </p:nvPicPr>
        <p:blipFill rotWithShape="1">
          <a:blip r:embed="rId3">
            <a:alphaModFix/>
          </a:blip>
          <a:srcRect b="0" l="0" r="0" t="0"/>
          <a:stretch/>
        </p:blipFill>
        <p:spPr>
          <a:xfrm>
            <a:off x="9407052" y="2411022"/>
            <a:ext cx="788276" cy="788276"/>
          </a:xfrm>
          <a:prstGeom prst="rect">
            <a:avLst/>
          </a:prstGeom>
          <a:noFill/>
          <a:ln>
            <a:noFill/>
          </a:ln>
        </p:spPr>
      </p:pic>
      <p:cxnSp>
        <p:nvCxnSpPr>
          <p:cNvPr id="570" name="Google Shape;570;p28"/>
          <p:cNvCxnSpPr>
            <a:stCxn id="568" idx="3"/>
            <a:endCxn id="569" idx="1"/>
          </p:cNvCxnSpPr>
          <p:nvPr/>
        </p:nvCxnSpPr>
        <p:spPr>
          <a:xfrm>
            <a:off x="8750154" y="2794654"/>
            <a:ext cx="657000" cy="10500"/>
          </a:xfrm>
          <a:prstGeom prst="straightConnector1">
            <a:avLst/>
          </a:prstGeom>
          <a:noFill/>
          <a:ln cap="rnd" cmpd="sng" w="9525">
            <a:solidFill>
              <a:schemeClr val="accent1"/>
            </a:solidFill>
            <a:prstDash val="solid"/>
            <a:round/>
            <a:headEnd len="sm" w="sm" type="none"/>
            <a:tailEnd len="sm" w="sm" type="none"/>
          </a:ln>
        </p:spPr>
      </p:cxnSp>
      <p:pic>
        <p:nvPicPr>
          <p:cNvPr descr="Image result for UDP Protocol" id="571" name="Google Shape;571;p28"/>
          <p:cNvPicPr preferRelativeResize="0"/>
          <p:nvPr/>
        </p:nvPicPr>
        <p:blipFill rotWithShape="1">
          <a:blip r:embed="rId4">
            <a:alphaModFix/>
          </a:blip>
          <a:srcRect b="0" l="0" r="0" t="0"/>
          <a:stretch/>
        </p:blipFill>
        <p:spPr>
          <a:xfrm>
            <a:off x="6843424" y="3171295"/>
            <a:ext cx="4472411" cy="3582428"/>
          </a:xfrm>
          <a:prstGeom prst="rect">
            <a:avLst/>
          </a:prstGeom>
          <a:noFill/>
          <a:ln>
            <a:noFill/>
          </a:ln>
        </p:spPr>
      </p:pic>
      <p:sp>
        <p:nvSpPr>
          <p:cNvPr id="572" name="Google Shape;572;p28"/>
          <p:cNvSpPr/>
          <p:nvPr/>
        </p:nvSpPr>
        <p:spPr>
          <a:xfrm>
            <a:off x="479792" y="2396239"/>
            <a:ext cx="6096000" cy="4194674"/>
          </a:xfrm>
          <a:prstGeom prst="rect">
            <a:avLst/>
          </a:prstGeom>
          <a:noFill/>
          <a:ln>
            <a:noFill/>
          </a:ln>
        </p:spPr>
        <p:txBody>
          <a:bodyPr anchorCtr="0" anchor="t" bIns="45700" lIns="91425" spcFirstLastPara="1" rIns="91425" wrap="square" tIns="45700">
            <a:spAutoFit/>
          </a:bodyPr>
          <a:lstStyle/>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Transmission Control Protocol</a:t>
            </a:r>
            <a:endParaRPr/>
          </a:p>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Connection Oriented</a:t>
            </a:r>
            <a:endParaRPr/>
          </a:p>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Ensures Reliable transmission</a:t>
            </a:r>
            <a:endParaRPr/>
          </a:p>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Provides Error Detection Capability to ensure no   </a:t>
            </a:r>
            <a:endParaRPr/>
          </a:p>
          <a:p>
            <a:pPr indent="0" lvl="0" marL="0" marR="0" rtl="0" algn="l">
              <a:lnSpc>
                <a:spcPct val="150000"/>
              </a:lnSpc>
              <a:spcBef>
                <a:spcPts val="0"/>
              </a:spcBef>
              <a:spcAft>
                <a:spcPts val="0"/>
              </a:spcAft>
              <a:buNone/>
            </a:pPr>
            <a:r>
              <a:rPr lang="en-US" sz="1800">
                <a:solidFill>
                  <a:srgbClr val="3F3F3F"/>
                </a:solidFill>
                <a:latin typeface="Century Gothic"/>
                <a:ea typeface="Century Gothic"/>
                <a:cs typeface="Century Gothic"/>
                <a:sym typeface="Century Gothic"/>
              </a:rPr>
              <a:t>  duplicity of packets and retransmit lost packets</a:t>
            </a:r>
            <a:endParaRPr/>
          </a:p>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Flow Control capability to ensure the sending data </a:t>
            </a:r>
            <a:endParaRPr/>
          </a:p>
          <a:p>
            <a:pPr indent="0" lvl="0" marL="0" marR="0" rtl="0" algn="l">
              <a:lnSpc>
                <a:spcPct val="150000"/>
              </a:lnSpc>
              <a:spcBef>
                <a:spcPts val="0"/>
              </a:spcBef>
              <a:spcAft>
                <a:spcPts val="0"/>
              </a:spcAft>
              <a:buNone/>
            </a:pPr>
            <a:r>
              <a:rPr lang="en-US" sz="1800">
                <a:solidFill>
                  <a:srgbClr val="3F3F3F"/>
                </a:solidFill>
                <a:latin typeface="Century Gothic"/>
                <a:ea typeface="Century Gothic"/>
                <a:cs typeface="Century Gothic"/>
                <a:sym typeface="Century Gothic"/>
              </a:rPr>
              <a:t>  rate is not too high for the receiver process</a:t>
            </a:r>
            <a:endParaRPr/>
          </a:p>
          <a:p>
            <a:pPr indent="-114300" lvl="0" marL="0" marR="0" rtl="0" algn="l">
              <a:lnSpc>
                <a:spcPct val="150000"/>
              </a:lnSpc>
              <a:spcBef>
                <a:spcPts val="0"/>
              </a:spcBef>
              <a:spcAft>
                <a:spcPts val="0"/>
              </a:spcAft>
              <a:buClr>
                <a:srgbClr val="3F3F3F"/>
              </a:buClr>
              <a:buSzPts val="1800"/>
              <a:buFont typeface="Arial"/>
              <a:buChar char="•"/>
            </a:pPr>
            <a:r>
              <a:rPr lang="en-US" sz="1800">
                <a:solidFill>
                  <a:srgbClr val="3F3F3F"/>
                </a:solidFill>
                <a:latin typeface="Century Gothic"/>
                <a:ea typeface="Century Gothic"/>
                <a:cs typeface="Century Gothic"/>
                <a:sym typeface="Century Gothic"/>
              </a:rPr>
              <a:t> Congestion control capability helps in avoiding </a:t>
            </a:r>
            <a:endParaRPr/>
          </a:p>
          <a:p>
            <a:pPr indent="0" lvl="0" marL="0" marR="0" rtl="0" algn="l">
              <a:lnSpc>
                <a:spcPct val="150000"/>
              </a:lnSpc>
              <a:spcBef>
                <a:spcPts val="0"/>
              </a:spcBef>
              <a:spcAft>
                <a:spcPts val="0"/>
              </a:spcAft>
              <a:buNone/>
            </a:pPr>
            <a:r>
              <a:rPr lang="en-US" sz="1800">
                <a:solidFill>
                  <a:srgbClr val="3F3F3F"/>
                </a:solidFill>
                <a:latin typeface="Century Gothic"/>
                <a:ea typeface="Century Gothic"/>
                <a:cs typeface="Century Gothic"/>
                <a:sym typeface="Century Gothic"/>
              </a:rPr>
              <a:t>   congestion which leads to degradation of n/w  </a:t>
            </a:r>
            <a:endParaRPr/>
          </a:p>
          <a:p>
            <a:pPr indent="0" lvl="0" marL="0" marR="0" rtl="0" algn="l">
              <a:lnSpc>
                <a:spcPct val="150000"/>
              </a:lnSpc>
              <a:spcBef>
                <a:spcPts val="0"/>
              </a:spcBef>
              <a:spcAft>
                <a:spcPts val="0"/>
              </a:spcAft>
              <a:buNone/>
            </a:pPr>
            <a:r>
              <a:rPr lang="en-US" sz="1800">
                <a:solidFill>
                  <a:srgbClr val="3F3F3F"/>
                </a:solidFill>
                <a:latin typeface="Century Gothic"/>
                <a:ea typeface="Century Gothic"/>
                <a:cs typeface="Century Gothic"/>
                <a:sym typeface="Century Gothic"/>
              </a:rPr>
              <a:t>   performance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8"/>
                                        </p:tgtEl>
                                        <p:attrNameLst>
                                          <p:attrName>style.visibility</p:attrName>
                                        </p:attrNameLst>
                                      </p:cBhvr>
                                      <p:to>
                                        <p:strVal val="visible"/>
                                      </p:to>
                                    </p:set>
                                    <p:animEffect filter="fade" transition="in">
                                      <p:cBhvr>
                                        <p:cTn dur="500"/>
                                        <p:tgtEl>
                                          <p:spTgt spid="568"/>
                                        </p:tgtEl>
                                      </p:cBhvr>
                                    </p:animEffect>
                                  </p:childTnLst>
                                </p:cTn>
                              </p:par>
                              <p:par>
                                <p:cTn fill="hold" nodeType="withEffect" presetClass="entr" presetID="10" presetSubtype="0">
                                  <p:stCondLst>
                                    <p:cond delay="0"/>
                                  </p:stCondLst>
                                  <p:childTnLst>
                                    <p:set>
                                      <p:cBhvr>
                                        <p:cTn dur="1" fill="hold">
                                          <p:stCondLst>
                                            <p:cond delay="0"/>
                                          </p:stCondLst>
                                        </p:cTn>
                                        <p:tgtEl>
                                          <p:spTgt spid="570"/>
                                        </p:tgtEl>
                                        <p:attrNameLst>
                                          <p:attrName>style.visibility</p:attrName>
                                        </p:attrNameLst>
                                      </p:cBhvr>
                                      <p:to>
                                        <p:strVal val="visible"/>
                                      </p:to>
                                    </p:set>
                                    <p:animEffect filter="fade" transition="in">
                                      <p:cBhvr>
                                        <p:cTn dur="500"/>
                                        <p:tgtEl>
                                          <p:spTgt spid="570"/>
                                        </p:tgtEl>
                                      </p:cBhvr>
                                    </p:animEffect>
                                  </p:childTnLst>
                                </p:cTn>
                              </p:par>
                              <p:par>
                                <p:cTn fill="hold" nodeType="withEffect" presetClass="entr" presetID="10" presetSubtype="0">
                                  <p:stCondLst>
                                    <p:cond delay="0"/>
                                  </p:stCondLst>
                                  <p:childTnLst>
                                    <p:set>
                                      <p:cBhvr>
                                        <p:cTn dur="1" fill="hold">
                                          <p:stCondLst>
                                            <p:cond delay="0"/>
                                          </p:stCondLst>
                                        </p:cTn>
                                        <p:tgtEl>
                                          <p:spTgt spid="569"/>
                                        </p:tgtEl>
                                        <p:attrNameLst>
                                          <p:attrName>style.visibility</p:attrName>
                                        </p:attrNameLst>
                                      </p:cBhvr>
                                      <p:to>
                                        <p:strVal val="visible"/>
                                      </p:to>
                                    </p:set>
                                    <p:animEffect filter="fade" transition="in">
                                      <p:cBhvr>
                                        <p:cTn dur="500"/>
                                        <p:tgtEl>
                                          <p:spTgt spid="5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0" st="0"/>
                                            </p:txEl>
                                          </p:spTgt>
                                        </p:tgtEl>
                                        <p:attrNameLst>
                                          <p:attrName>style.visibility</p:attrName>
                                        </p:attrNameLst>
                                      </p:cBhvr>
                                      <p:to>
                                        <p:strVal val="visible"/>
                                      </p:to>
                                    </p:set>
                                    <p:anim calcmode="lin" valueType="num">
                                      <p:cBhvr additive="base">
                                        <p:cTn dur="500"/>
                                        <p:tgtEl>
                                          <p:spTgt spid="572">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1" st="1"/>
                                            </p:txEl>
                                          </p:spTgt>
                                        </p:tgtEl>
                                        <p:attrNameLst>
                                          <p:attrName>style.visibility</p:attrName>
                                        </p:attrNameLst>
                                      </p:cBhvr>
                                      <p:to>
                                        <p:strVal val="visible"/>
                                      </p:to>
                                    </p:set>
                                    <p:anim calcmode="lin" valueType="num">
                                      <p:cBhvr additive="base">
                                        <p:cTn dur="500"/>
                                        <p:tgtEl>
                                          <p:spTgt spid="572">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2" st="2"/>
                                            </p:txEl>
                                          </p:spTgt>
                                        </p:tgtEl>
                                        <p:attrNameLst>
                                          <p:attrName>style.visibility</p:attrName>
                                        </p:attrNameLst>
                                      </p:cBhvr>
                                      <p:to>
                                        <p:strVal val="visible"/>
                                      </p:to>
                                    </p:set>
                                    <p:anim calcmode="lin" valueType="num">
                                      <p:cBhvr additive="base">
                                        <p:cTn dur="500"/>
                                        <p:tgtEl>
                                          <p:spTgt spid="572">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3" st="3"/>
                                            </p:txEl>
                                          </p:spTgt>
                                        </p:tgtEl>
                                        <p:attrNameLst>
                                          <p:attrName>style.visibility</p:attrName>
                                        </p:attrNameLst>
                                      </p:cBhvr>
                                      <p:to>
                                        <p:strVal val="visible"/>
                                      </p:to>
                                    </p:set>
                                    <p:anim calcmode="lin" valueType="num">
                                      <p:cBhvr additive="base">
                                        <p:cTn dur="500"/>
                                        <p:tgtEl>
                                          <p:spTgt spid="572">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4" st="4"/>
                                            </p:txEl>
                                          </p:spTgt>
                                        </p:tgtEl>
                                        <p:attrNameLst>
                                          <p:attrName>style.visibility</p:attrName>
                                        </p:attrNameLst>
                                      </p:cBhvr>
                                      <p:to>
                                        <p:strVal val="visible"/>
                                      </p:to>
                                    </p:set>
                                    <p:anim calcmode="lin" valueType="num">
                                      <p:cBhvr additive="base">
                                        <p:cTn dur="500"/>
                                        <p:tgtEl>
                                          <p:spTgt spid="572">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5" st="5"/>
                                            </p:txEl>
                                          </p:spTgt>
                                        </p:tgtEl>
                                        <p:attrNameLst>
                                          <p:attrName>style.visibility</p:attrName>
                                        </p:attrNameLst>
                                      </p:cBhvr>
                                      <p:to>
                                        <p:strVal val="visible"/>
                                      </p:to>
                                    </p:set>
                                    <p:anim calcmode="lin" valueType="num">
                                      <p:cBhvr additive="base">
                                        <p:cTn dur="500"/>
                                        <p:tgtEl>
                                          <p:spTgt spid="572">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6" st="6"/>
                                            </p:txEl>
                                          </p:spTgt>
                                        </p:tgtEl>
                                        <p:attrNameLst>
                                          <p:attrName>style.visibility</p:attrName>
                                        </p:attrNameLst>
                                      </p:cBhvr>
                                      <p:to>
                                        <p:strVal val="visible"/>
                                      </p:to>
                                    </p:set>
                                    <p:anim calcmode="lin" valueType="num">
                                      <p:cBhvr additive="base">
                                        <p:cTn dur="500"/>
                                        <p:tgtEl>
                                          <p:spTgt spid="572">
                                            <p:txEl>
                                              <p:pRg end="6" st="6"/>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7" st="7"/>
                                            </p:txEl>
                                          </p:spTgt>
                                        </p:tgtEl>
                                        <p:attrNameLst>
                                          <p:attrName>style.visibility</p:attrName>
                                        </p:attrNameLst>
                                      </p:cBhvr>
                                      <p:to>
                                        <p:strVal val="visible"/>
                                      </p:to>
                                    </p:set>
                                    <p:anim calcmode="lin" valueType="num">
                                      <p:cBhvr additive="base">
                                        <p:cTn dur="500"/>
                                        <p:tgtEl>
                                          <p:spTgt spid="572">
                                            <p:txEl>
                                              <p:pRg end="7" st="7"/>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8" st="8"/>
                                            </p:txEl>
                                          </p:spTgt>
                                        </p:tgtEl>
                                        <p:attrNameLst>
                                          <p:attrName>style.visibility</p:attrName>
                                        </p:attrNameLst>
                                      </p:cBhvr>
                                      <p:to>
                                        <p:strVal val="visible"/>
                                      </p:to>
                                    </p:set>
                                    <p:anim calcmode="lin" valueType="num">
                                      <p:cBhvr additive="base">
                                        <p:cTn dur="500"/>
                                        <p:tgtEl>
                                          <p:spTgt spid="572">
                                            <p:txEl>
                                              <p:pRg end="8" st="8"/>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2">
                                            <p:txEl>
                                              <p:pRg end="9" st="9"/>
                                            </p:txEl>
                                          </p:spTgt>
                                        </p:tgtEl>
                                        <p:attrNameLst>
                                          <p:attrName>style.visibility</p:attrName>
                                        </p:attrNameLst>
                                      </p:cBhvr>
                                      <p:to>
                                        <p:strVal val="visible"/>
                                      </p:to>
                                    </p:set>
                                    <p:anim calcmode="lin" valueType="num">
                                      <p:cBhvr additive="base">
                                        <p:cTn dur="500"/>
                                        <p:tgtEl>
                                          <p:spTgt spid="572">
                                            <p:txEl>
                                              <p:pRg end="9" st="9"/>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gtEl>
                                        <p:attrNameLst>
                                          <p:attrName>style.visibility</p:attrName>
                                        </p:attrNameLst>
                                      </p:cBhvr>
                                      <p:to>
                                        <p:strVal val="visible"/>
                                      </p:to>
                                    </p:set>
                                    <p:animEffect filter="fade" transition="in">
                                      <p:cBhvr>
                                        <p:cTn dur="1000"/>
                                        <p:tgtEl>
                                          <p:spTgt spid="5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2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Transport Layer Protocols - UDP</a:t>
            </a:r>
            <a:endParaRPr/>
          </a:p>
        </p:txBody>
      </p:sp>
      <p:pic>
        <p:nvPicPr>
          <p:cNvPr descr="Letter Being Posted High Resolution Stock Photography and Images - Alamy" id="578" name="Google Shape;578;p29"/>
          <p:cNvPicPr preferRelativeResize="0"/>
          <p:nvPr/>
        </p:nvPicPr>
        <p:blipFill rotWithShape="1">
          <a:blip r:embed="rId3">
            <a:alphaModFix/>
          </a:blip>
          <a:srcRect b="0" l="0" r="0" t="0"/>
          <a:stretch/>
        </p:blipFill>
        <p:spPr>
          <a:xfrm>
            <a:off x="9064656" y="2424820"/>
            <a:ext cx="1314585" cy="1188517"/>
          </a:xfrm>
          <a:prstGeom prst="rect">
            <a:avLst/>
          </a:prstGeom>
          <a:noFill/>
          <a:ln>
            <a:noFill/>
          </a:ln>
        </p:spPr>
      </p:pic>
      <p:sp>
        <p:nvSpPr>
          <p:cNvPr id="579" name="Google Shape;579;p29"/>
          <p:cNvSpPr/>
          <p:nvPr/>
        </p:nvSpPr>
        <p:spPr>
          <a:xfrm>
            <a:off x="529389" y="2531631"/>
            <a:ext cx="6096000" cy="3688638"/>
          </a:xfrm>
          <a:prstGeom prst="rect">
            <a:avLst/>
          </a:prstGeom>
          <a:noFill/>
          <a:ln>
            <a:noFill/>
          </a:ln>
        </p:spPr>
        <p:txBody>
          <a:bodyPr anchorCtr="0" anchor="t" bIns="45700" lIns="91425" spcFirstLastPara="1" rIns="91425" wrap="square" tIns="45700">
            <a:spAutoFit/>
          </a:bodyPr>
          <a:lstStyle/>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User Datagram Protocol</a:t>
            </a:r>
            <a:endParaRPr/>
          </a:p>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Connectionless </a:t>
            </a:r>
            <a:endParaRPr/>
          </a:p>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Does not ensures Reliable transmission</a:t>
            </a:r>
            <a:endParaRPr/>
          </a:p>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Does not do connection before transmitting</a:t>
            </a:r>
            <a:endParaRPr/>
          </a:p>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Does not provide proper ordering of messages</a:t>
            </a:r>
            <a:endParaRPr/>
          </a:p>
          <a:p>
            <a:pPr indent="-127000" lvl="0" marL="0" marR="0" rtl="0" algn="l">
              <a:lnSpc>
                <a:spcPct val="200000"/>
              </a:lnSpc>
              <a:spcBef>
                <a:spcPts val="0"/>
              </a:spcBef>
              <a:spcAft>
                <a:spcPts val="0"/>
              </a:spcAft>
              <a:buClr>
                <a:schemeClr val="dk1"/>
              </a:buClr>
              <a:buSzPts val="2000"/>
              <a:buFont typeface="Arial"/>
              <a:buChar char="•"/>
            </a:pPr>
            <a:r>
              <a:rPr lang="en-US" sz="2000">
                <a:solidFill>
                  <a:schemeClr val="dk1"/>
                </a:solidFill>
                <a:latin typeface="Century Gothic"/>
                <a:ea typeface="Century Gothic"/>
                <a:cs typeface="Century Gothic"/>
                <a:sym typeface="Century Gothic"/>
              </a:rPr>
              <a:t> Transaction oriented and stateless</a:t>
            </a:r>
            <a:endParaRPr/>
          </a:p>
        </p:txBody>
      </p:sp>
      <p:pic>
        <p:nvPicPr>
          <p:cNvPr descr="Image result for UDP Protocol" id="580" name="Google Shape;580;p29"/>
          <p:cNvPicPr preferRelativeResize="0"/>
          <p:nvPr/>
        </p:nvPicPr>
        <p:blipFill rotWithShape="1">
          <a:blip r:embed="rId4">
            <a:alphaModFix/>
          </a:blip>
          <a:srcRect b="0" l="0" r="0" t="0"/>
          <a:stretch/>
        </p:blipFill>
        <p:spPr>
          <a:xfrm>
            <a:off x="7124699" y="3613337"/>
            <a:ext cx="4762500" cy="3086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8"/>
                                        </p:tgtEl>
                                        <p:attrNameLst>
                                          <p:attrName>style.visibility</p:attrName>
                                        </p:attrNameLst>
                                      </p:cBhvr>
                                      <p:to>
                                        <p:strVal val="visible"/>
                                      </p:to>
                                    </p:set>
                                    <p:animEffect filter="fade" transition="in">
                                      <p:cBhvr>
                                        <p:cTn dur="500"/>
                                        <p:tgtEl>
                                          <p:spTgt spid="5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0" st="0"/>
                                            </p:txEl>
                                          </p:spTgt>
                                        </p:tgtEl>
                                        <p:attrNameLst>
                                          <p:attrName>style.visibility</p:attrName>
                                        </p:attrNameLst>
                                      </p:cBhvr>
                                      <p:to>
                                        <p:strVal val="visible"/>
                                      </p:to>
                                    </p:set>
                                    <p:anim calcmode="lin" valueType="num">
                                      <p:cBhvr additive="base">
                                        <p:cTn dur="500"/>
                                        <p:tgtEl>
                                          <p:spTgt spid="579">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1" st="1"/>
                                            </p:txEl>
                                          </p:spTgt>
                                        </p:tgtEl>
                                        <p:attrNameLst>
                                          <p:attrName>style.visibility</p:attrName>
                                        </p:attrNameLst>
                                      </p:cBhvr>
                                      <p:to>
                                        <p:strVal val="visible"/>
                                      </p:to>
                                    </p:set>
                                    <p:anim calcmode="lin" valueType="num">
                                      <p:cBhvr additive="base">
                                        <p:cTn dur="500"/>
                                        <p:tgtEl>
                                          <p:spTgt spid="579">
                                            <p:txEl>
                                              <p:pRg end="1" st="1"/>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2" st="2"/>
                                            </p:txEl>
                                          </p:spTgt>
                                        </p:tgtEl>
                                        <p:attrNameLst>
                                          <p:attrName>style.visibility</p:attrName>
                                        </p:attrNameLst>
                                      </p:cBhvr>
                                      <p:to>
                                        <p:strVal val="visible"/>
                                      </p:to>
                                    </p:set>
                                    <p:anim calcmode="lin" valueType="num">
                                      <p:cBhvr additive="base">
                                        <p:cTn dur="500"/>
                                        <p:tgtEl>
                                          <p:spTgt spid="579">
                                            <p:txEl>
                                              <p:pRg end="2" st="2"/>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3" st="3"/>
                                            </p:txEl>
                                          </p:spTgt>
                                        </p:tgtEl>
                                        <p:attrNameLst>
                                          <p:attrName>style.visibility</p:attrName>
                                        </p:attrNameLst>
                                      </p:cBhvr>
                                      <p:to>
                                        <p:strVal val="visible"/>
                                      </p:to>
                                    </p:set>
                                    <p:anim calcmode="lin" valueType="num">
                                      <p:cBhvr additive="base">
                                        <p:cTn dur="500"/>
                                        <p:tgtEl>
                                          <p:spTgt spid="579">
                                            <p:txEl>
                                              <p:pRg end="3" st="3"/>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4" st="4"/>
                                            </p:txEl>
                                          </p:spTgt>
                                        </p:tgtEl>
                                        <p:attrNameLst>
                                          <p:attrName>style.visibility</p:attrName>
                                        </p:attrNameLst>
                                      </p:cBhvr>
                                      <p:to>
                                        <p:strVal val="visible"/>
                                      </p:to>
                                    </p:set>
                                    <p:anim calcmode="lin" valueType="num">
                                      <p:cBhvr additive="base">
                                        <p:cTn dur="500"/>
                                        <p:tgtEl>
                                          <p:spTgt spid="579">
                                            <p:txEl>
                                              <p:pRg end="4" st="4"/>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579">
                                            <p:txEl>
                                              <p:pRg end="5" st="5"/>
                                            </p:txEl>
                                          </p:spTgt>
                                        </p:tgtEl>
                                        <p:attrNameLst>
                                          <p:attrName>style.visibility</p:attrName>
                                        </p:attrNameLst>
                                      </p:cBhvr>
                                      <p:to>
                                        <p:strVal val="visible"/>
                                      </p:to>
                                    </p:set>
                                    <p:anim calcmode="lin" valueType="num">
                                      <p:cBhvr additive="base">
                                        <p:cTn dur="500"/>
                                        <p:tgtEl>
                                          <p:spTgt spid="579">
                                            <p:txEl>
                                              <p:pRg end="5" st="5"/>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0"/>
                                        </p:tgtEl>
                                        <p:attrNameLst>
                                          <p:attrName>style.visibility</p:attrName>
                                        </p:attrNameLst>
                                      </p:cBhvr>
                                      <p:to>
                                        <p:strVal val="visible"/>
                                      </p:to>
                                    </p:set>
                                    <p:animEffect filter="fade" transition="in">
                                      <p:cBhvr>
                                        <p:cTn dur="1000"/>
                                        <p:tgtEl>
                                          <p:spTgt spid="5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3600"/>
              <a:buFont typeface="Century Gothic"/>
              <a:buNone/>
            </a:pPr>
            <a:r>
              <a:rPr b="1" lang="en-US">
                <a:solidFill>
                  <a:schemeClr val="lt1"/>
                </a:solidFill>
              </a:rPr>
              <a:t>History of IoT</a:t>
            </a:r>
            <a:endParaRPr>
              <a:solidFill>
                <a:schemeClr val="lt1"/>
              </a:solidFill>
            </a:endParaRPr>
          </a:p>
        </p:txBody>
      </p:sp>
      <p:sp>
        <p:nvSpPr>
          <p:cNvPr id="294" name="Google Shape;294;p3"/>
          <p:cNvSpPr txBox="1"/>
          <p:nvPr>
            <p:ph idx="1" type="body"/>
          </p:nvPr>
        </p:nvSpPr>
        <p:spPr>
          <a:xfrm>
            <a:off x="463639" y="2603500"/>
            <a:ext cx="11230377" cy="34163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SzPts val="1440"/>
              <a:buFont typeface="Noto Sans Symbols"/>
              <a:buChar char="⮚"/>
            </a:pPr>
            <a:r>
              <a:rPr lang="en-US">
                <a:solidFill>
                  <a:srgbClr val="002060"/>
                </a:solidFill>
              </a:rPr>
              <a:t>Broad adoption of </a:t>
            </a:r>
            <a:r>
              <a:rPr lang="en-US">
                <a:solidFill>
                  <a:srgbClr val="FF0000"/>
                </a:solidFill>
              </a:rPr>
              <a:t>M2M technology </a:t>
            </a:r>
            <a:r>
              <a:rPr lang="en-US">
                <a:solidFill>
                  <a:srgbClr val="002060"/>
                </a:solidFill>
              </a:rPr>
              <a:t>began in the </a:t>
            </a:r>
            <a:r>
              <a:rPr lang="en-US">
                <a:solidFill>
                  <a:srgbClr val="FF0000"/>
                </a:solidFill>
              </a:rPr>
              <a:t>1980s</a:t>
            </a:r>
            <a:r>
              <a:rPr lang="en-US">
                <a:solidFill>
                  <a:srgbClr val="002060"/>
                </a:solidFill>
              </a:rPr>
              <a:t> with wired connections for </a:t>
            </a:r>
            <a:r>
              <a:rPr b="1" lang="en-US">
                <a:solidFill>
                  <a:srgbClr val="FF0000"/>
                </a:solidFill>
              </a:rPr>
              <a:t>SCADA (supervisory control and data acquisition) </a:t>
            </a:r>
            <a:r>
              <a:rPr b="1" lang="en-US">
                <a:solidFill>
                  <a:srgbClr val="002060"/>
                </a:solidFill>
              </a:rPr>
              <a:t>on </a:t>
            </a:r>
            <a:r>
              <a:rPr lang="en-US">
                <a:solidFill>
                  <a:srgbClr val="002060"/>
                </a:solidFill>
              </a:rPr>
              <a:t>the factory floor and in home and business security systems.</a:t>
            </a:r>
            <a:endParaRPr/>
          </a:p>
          <a:p>
            <a:pPr indent="-251459" lvl="0" marL="342900" rtl="0" algn="just">
              <a:spcBef>
                <a:spcPts val="1000"/>
              </a:spcBef>
              <a:spcAft>
                <a:spcPts val="0"/>
              </a:spcAft>
              <a:buSzPts val="1440"/>
              <a:buFont typeface="Noto Sans Symbols"/>
              <a:buNone/>
            </a:pPr>
            <a:r>
              <a:t/>
            </a:r>
            <a:endParaRPr>
              <a:solidFill>
                <a:srgbClr val="002060"/>
              </a:solidFill>
            </a:endParaRPr>
          </a:p>
          <a:p>
            <a:pPr indent="-342900" lvl="0" marL="342900" rtl="0" algn="just">
              <a:spcBef>
                <a:spcPts val="1000"/>
              </a:spcBef>
              <a:spcAft>
                <a:spcPts val="0"/>
              </a:spcAft>
              <a:buSzPts val="1440"/>
              <a:buFont typeface="Noto Sans Symbols"/>
              <a:buChar char="⮚"/>
            </a:pPr>
            <a:r>
              <a:rPr lang="en-US">
                <a:solidFill>
                  <a:srgbClr val="002060"/>
                </a:solidFill>
              </a:rPr>
              <a:t>In the 1990s, </a:t>
            </a:r>
            <a:r>
              <a:rPr b="1" lang="en-US">
                <a:solidFill>
                  <a:srgbClr val="002060"/>
                </a:solidFill>
              </a:rPr>
              <a:t>M2M began moving toward </a:t>
            </a:r>
            <a:r>
              <a:rPr b="1" lang="en-US">
                <a:solidFill>
                  <a:srgbClr val="FF0000"/>
                </a:solidFill>
              </a:rPr>
              <a:t>wireless Technologies</a:t>
            </a:r>
            <a:r>
              <a:rPr b="1" lang="en-US">
                <a:solidFill>
                  <a:srgbClr val="002060"/>
                </a:solidFill>
              </a:rPr>
              <a:t>. </a:t>
            </a:r>
            <a:r>
              <a:rPr lang="en-US">
                <a:solidFill>
                  <a:srgbClr val="002060"/>
                </a:solidFill>
              </a:rPr>
              <a:t>ADEMCO built their own private radio network to address intrusion and smoke detection .</a:t>
            </a:r>
            <a:endParaRPr/>
          </a:p>
          <a:p>
            <a:pPr indent="-251459" lvl="0" marL="342900" rtl="0" algn="just">
              <a:spcBef>
                <a:spcPts val="1000"/>
              </a:spcBef>
              <a:spcAft>
                <a:spcPts val="0"/>
              </a:spcAft>
              <a:buSzPts val="1440"/>
              <a:buFont typeface="Noto Sans Symbols"/>
              <a:buNone/>
            </a:pPr>
            <a:r>
              <a:t/>
            </a:r>
            <a:endParaRPr>
              <a:solidFill>
                <a:srgbClr val="002060"/>
              </a:solidFill>
            </a:endParaRPr>
          </a:p>
          <a:p>
            <a:pPr indent="-342900" lvl="0" marL="342900" rtl="0" algn="just">
              <a:spcBef>
                <a:spcPts val="1000"/>
              </a:spcBef>
              <a:spcAft>
                <a:spcPts val="0"/>
              </a:spcAft>
              <a:buSzPts val="1440"/>
              <a:buFont typeface="Noto Sans Symbols"/>
              <a:buChar char="⮚"/>
            </a:pPr>
            <a:r>
              <a:rPr lang="en-US">
                <a:solidFill>
                  <a:srgbClr val="002060"/>
                </a:solidFill>
              </a:rPr>
              <a:t>In </a:t>
            </a:r>
            <a:r>
              <a:rPr lang="en-US">
                <a:solidFill>
                  <a:srgbClr val="FF0000"/>
                </a:solidFill>
              </a:rPr>
              <a:t>1995</a:t>
            </a:r>
            <a:r>
              <a:rPr lang="en-US">
                <a:solidFill>
                  <a:srgbClr val="002060"/>
                </a:solidFill>
              </a:rPr>
              <a:t>, </a:t>
            </a:r>
            <a:r>
              <a:rPr lang="en-US">
                <a:solidFill>
                  <a:srgbClr val="FF0000"/>
                </a:solidFill>
              </a:rPr>
              <a:t>Siemens</a:t>
            </a:r>
            <a:r>
              <a:rPr lang="en-US">
                <a:solidFill>
                  <a:srgbClr val="002060"/>
                </a:solidFill>
              </a:rPr>
              <a:t> introduced the </a:t>
            </a:r>
            <a:r>
              <a:rPr lang="en-US">
                <a:solidFill>
                  <a:srgbClr val="FF0000"/>
                </a:solidFill>
              </a:rPr>
              <a:t>first cellular module </a:t>
            </a:r>
            <a:r>
              <a:rPr lang="en-US">
                <a:solidFill>
                  <a:srgbClr val="002060"/>
                </a:solidFill>
              </a:rPr>
              <a:t>built for M2M.</a:t>
            </a:r>
            <a:endParaRPr>
              <a:solidFill>
                <a:srgbClr val="002060"/>
              </a:solidFill>
            </a:endParaRPr>
          </a:p>
          <a:p>
            <a:pPr indent="-251459" lvl="0" marL="342900" rtl="0" algn="just">
              <a:spcBef>
                <a:spcPts val="1000"/>
              </a:spcBef>
              <a:spcAft>
                <a:spcPts val="0"/>
              </a:spcAft>
              <a:buSzPts val="1440"/>
              <a:buFont typeface="Noto Sans Symbols"/>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4">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3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Application Layer</a:t>
            </a:r>
            <a:endParaRPr/>
          </a:p>
        </p:txBody>
      </p:sp>
      <p:sp>
        <p:nvSpPr>
          <p:cNvPr id="586" name="Google Shape;586;p30"/>
          <p:cNvSpPr txBox="1"/>
          <p:nvPr>
            <p:ph idx="1" type="body"/>
          </p:nvPr>
        </p:nvSpPr>
        <p:spPr>
          <a:xfrm>
            <a:off x="504497" y="2603500"/>
            <a:ext cx="11146219" cy="34163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SzPts val="1440"/>
              <a:buChar char="►"/>
            </a:pPr>
            <a:r>
              <a:rPr lang="en-US"/>
              <a:t>Application layer protocol define how the application interfaces with the lower layer protocols to send the data over the network. </a:t>
            </a:r>
            <a:endParaRPr/>
          </a:p>
          <a:p>
            <a:pPr indent="-342900" lvl="0" marL="342900" rtl="0" algn="l">
              <a:lnSpc>
                <a:spcPct val="150000"/>
              </a:lnSpc>
              <a:spcBef>
                <a:spcPts val="1000"/>
              </a:spcBef>
              <a:spcAft>
                <a:spcPts val="0"/>
              </a:spcAft>
              <a:buSzPts val="1440"/>
              <a:buChar char="►"/>
            </a:pPr>
            <a:r>
              <a:rPr lang="en-US"/>
              <a:t>Data are typically in files, is encoded by the application layer protocol and encapsulated in the transport layer protocol .</a:t>
            </a:r>
            <a:endParaRPr/>
          </a:p>
          <a:p>
            <a:pPr indent="-342900" lvl="0" marL="342900" rtl="0" algn="l">
              <a:lnSpc>
                <a:spcPct val="150000"/>
              </a:lnSpc>
              <a:spcBef>
                <a:spcPts val="1000"/>
              </a:spcBef>
              <a:spcAft>
                <a:spcPts val="0"/>
              </a:spcAft>
              <a:buSzPts val="1440"/>
              <a:buChar char="►"/>
            </a:pPr>
            <a:r>
              <a:rPr lang="en-US"/>
              <a:t>Application layer protocol enable process-to-process connection using ports.  </a:t>
            </a:r>
            <a:endParaRPr/>
          </a:p>
          <a:p>
            <a:pPr indent="-251459" lvl="0" marL="342900" rtl="0" algn="l">
              <a:lnSpc>
                <a:spcPct val="150000"/>
              </a:lnSpc>
              <a:spcBef>
                <a:spcPts val="1000"/>
              </a:spcBef>
              <a:spcAft>
                <a:spcPts val="0"/>
              </a:spcAft>
              <a:buSzPts val="144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31"/>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Application layer Protocols</a:t>
            </a:r>
            <a:endParaRPr/>
          </a:p>
        </p:txBody>
      </p:sp>
      <p:sp>
        <p:nvSpPr>
          <p:cNvPr id="592" name="Google Shape;592;p31"/>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Http</a:t>
            </a:r>
            <a:endParaRPr/>
          </a:p>
        </p:txBody>
      </p:sp>
      <p:sp>
        <p:nvSpPr>
          <p:cNvPr id="593" name="Google Shape;593;p31"/>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Hypertext transfer protocol is the application layer protocol that forms the foundations of world wide web</a:t>
            </a:r>
            <a:endParaRPr/>
          </a:p>
          <a:p>
            <a:pPr indent="0" lvl="0" marL="0" rtl="0" algn="just">
              <a:spcBef>
                <a:spcPts val="1000"/>
              </a:spcBef>
              <a:spcAft>
                <a:spcPts val="0"/>
              </a:spcAft>
              <a:buSzPts val="1120"/>
              <a:buNone/>
            </a:pPr>
            <a:r>
              <a:rPr lang="en-US"/>
              <a:t>The protocol follows a request-response model  where are client  sends  request to server using the http, commands.</a:t>
            </a:r>
            <a:endParaRPr/>
          </a:p>
          <a:p>
            <a:pPr indent="0" lvl="0" marL="0" rtl="0" algn="just">
              <a:spcBef>
                <a:spcPts val="1000"/>
              </a:spcBef>
              <a:spcAft>
                <a:spcPts val="0"/>
              </a:spcAft>
              <a:buSzPts val="1120"/>
              <a:buNone/>
            </a:pPr>
            <a:r>
              <a:t/>
            </a:r>
            <a:endParaRPr/>
          </a:p>
        </p:txBody>
      </p:sp>
      <p:sp>
        <p:nvSpPr>
          <p:cNvPr id="594" name="Google Shape;594;p31"/>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CoAP</a:t>
            </a:r>
            <a:endParaRPr/>
          </a:p>
        </p:txBody>
      </p:sp>
      <p:sp>
        <p:nvSpPr>
          <p:cNvPr id="595" name="Google Shape;595;p31"/>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Constrained application protocol is an application layer protocol for machine to machine application </a:t>
            </a:r>
            <a:endParaRPr/>
          </a:p>
          <a:p>
            <a:pPr indent="0" lvl="0" marL="0" rtl="0" algn="just">
              <a:spcBef>
                <a:spcPts val="1000"/>
              </a:spcBef>
              <a:spcAft>
                <a:spcPts val="0"/>
              </a:spcAft>
              <a:buSzPts val="1120"/>
              <a:buNone/>
            </a:pPr>
            <a:r>
              <a:rPr lang="en-US"/>
              <a:t>M2M meant for constrained environment with constrained devices and constrained networks.</a:t>
            </a:r>
            <a:endParaRPr/>
          </a:p>
        </p:txBody>
      </p:sp>
      <p:sp>
        <p:nvSpPr>
          <p:cNvPr id="596" name="Google Shape;596;p31"/>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Websocket</a:t>
            </a:r>
            <a:endParaRPr/>
          </a:p>
        </p:txBody>
      </p:sp>
      <p:sp>
        <p:nvSpPr>
          <p:cNvPr id="597" name="Google Shape;597;p31"/>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Websocket  is based on TCP and Allows  streams of messages  to be sent back and forth between the client and server</a:t>
            </a:r>
            <a:endParaRPr/>
          </a:p>
          <a:p>
            <a:pPr indent="0" lvl="0" marL="0" rtl="0" algn="just">
              <a:spcBef>
                <a:spcPts val="1000"/>
              </a:spcBef>
              <a:spcAft>
                <a:spcPts val="0"/>
              </a:spcAft>
              <a:buSzPts val="1120"/>
              <a:buNone/>
            </a:pPr>
            <a:r>
              <a:rPr lang="en-US"/>
              <a:t>The client can be a browser, a mobile application and IoT device  </a:t>
            </a:r>
            <a:endParaRPr/>
          </a:p>
          <a:p>
            <a:pPr indent="0" lvl="0" marL="0" rtl="0" algn="just">
              <a:spcBef>
                <a:spcPts val="1000"/>
              </a:spcBef>
              <a:spcAft>
                <a:spcPts val="0"/>
              </a:spcAft>
              <a:buSzPts val="1120"/>
              <a:buNone/>
            </a:pPr>
            <a:r>
              <a:t/>
            </a:r>
            <a:endParaRPr/>
          </a:p>
          <a:p>
            <a:pPr indent="0" lvl="0" marL="0" rtl="0" algn="just">
              <a:spcBef>
                <a:spcPts val="1000"/>
              </a:spcBef>
              <a:spcAft>
                <a:spcPts val="0"/>
              </a:spcAft>
              <a:buSzPts val="1120"/>
              <a:buNone/>
            </a:pPr>
            <a:r>
              <a:t/>
            </a:r>
            <a:endParaRPr/>
          </a:p>
        </p:txBody>
      </p:sp>
      <p:pic>
        <p:nvPicPr>
          <p:cNvPr id="598" name="Google Shape;598;p31"/>
          <p:cNvPicPr preferRelativeResize="0"/>
          <p:nvPr/>
        </p:nvPicPr>
        <p:blipFill rotWithShape="1">
          <a:blip r:embed="rId3">
            <a:alphaModFix/>
          </a:blip>
          <a:srcRect b="0" l="0" r="0" t="0"/>
          <a:stretch/>
        </p:blipFill>
        <p:spPr>
          <a:xfrm>
            <a:off x="1715061" y="5267313"/>
            <a:ext cx="1445234" cy="1303922"/>
          </a:xfrm>
          <a:prstGeom prst="rect">
            <a:avLst/>
          </a:prstGeom>
          <a:noFill/>
          <a:ln>
            <a:noFill/>
          </a:ln>
        </p:spPr>
      </p:pic>
      <p:pic>
        <p:nvPicPr>
          <p:cNvPr descr="Image result for CoAP" id="599" name="Google Shape;599;p31"/>
          <p:cNvPicPr preferRelativeResize="0"/>
          <p:nvPr/>
        </p:nvPicPr>
        <p:blipFill rotWithShape="1">
          <a:blip r:embed="rId4">
            <a:alphaModFix/>
          </a:blip>
          <a:srcRect b="0" l="0" r="0" t="0"/>
          <a:stretch/>
        </p:blipFill>
        <p:spPr>
          <a:xfrm>
            <a:off x="5156214" y="5228318"/>
            <a:ext cx="1592865" cy="1312028"/>
          </a:xfrm>
          <a:prstGeom prst="rect">
            <a:avLst/>
          </a:prstGeom>
          <a:noFill/>
          <a:ln>
            <a:noFill/>
          </a:ln>
        </p:spPr>
      </p:pic>
      <p:pic>
        <p:nvPicPr>
          <p:cNvPr id="600" name="Google Shape;600;p31"/>
          <p:cNvPicPr preferRelativeResize="0"/>
          <p:nvPr/>
        </p:nvPicPr>
        <p:blipFill rotWithShape="1">
          <a:blip r:embed="rId5">
            <a:alphaModFix/>
          </a:blip>
          <a:srcRect b="29125" l="17488" r="13475" t="4566"/>
          <a:stretch/>
        </p:blipFill>
        <p:spPr>
          <a:xfrm>
            <a:off x="8303223" y="5197346"/>
            <a:ext cx="2874462" cy="112143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32"/>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Application layer Protocols</a:t>
            </a:r>
            <a:endParaRPr/>
          </a:p>
        </p:txBody>
      </p:sp>
      <p:sp>
        <p:nvSpPr>
          <p:cNvPr id="607" name="Google Shape;607;p32"/>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MQTT</a:t>
            </a:r>
            <a:endParaRPr/>
          </a:p>
        </p:txBody>
      </p:sp>
      <p:sp>
        <p:nvSpPr>
          <p:cNvPr id="608" name="Google Shape;608;p32"/>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Message Queue Telemetry Transport it is a lightweight message protocol based on public -subscribe model</a:t>
            </a:r>
            <a:endParaRPr/>
          </a:p>
          <a:p>
            <a:pPr indent="0" lvl="0" marL="0" rtl="0" algn="just">
              <a:spcBef>
                <a:spcPts val="1000"/>
              </a:spcBef>
              <a:spcAft>
                <a:spcPts val="0"/>
              </a:spcAft>
              <a:buSzPts val="1120"/>
              <a:buNone/>
            </a:pPr>
            <a:r>
              <a:rPr lang="en-US"/>
              <a:t>MQTT uses a client server Architecture by the clients such as an IoT device connect to the server</a:t>
            </a:r>
            <a:endParaRPr/>
          </a:p>
          <a:p>
            <a:pPr indent="0" lvl="0" marL="0" rtl="0" algn="just">
              <a:spcBef>
                <a:spcPts val="1000"/>
              </a:spcBef>
              <a:spcAft>
                <a:spcPts val="0"/>
              </a:spcAft>
              <a:buSzPts val="1120"/>
              <a:buNone/>
            </a:pPr>
            <a:r>
              <a:t/>
            </a:r>
            <a:endParaRPr/>
          </a:p>
          <a:p>
            <a:pPr indent="0" lvl="0" marL="0" rtl="0" algn="just">
              <a:spcBef>
                <a:spcPts val="1000"/>
              </a:spcBef>
              <a:spcAft>
                <a:spcPts val="0"/>
              </a:spcAft>
              <a:buSzPts val="1120"/>
              <a:buNone/>
            </a:pPr>
            <a:r>
              <a:t/>
            </a:r>
            <a:endParaRPr/>
          </a:p>
          <a:p>
            <a:pPr indent="0" lvl="0" marL="0" rtl="0" algn="just">
              <a:spcBef>
                <a:spcPts val="1000"/>
              </a:spcBef>
              <a:spcAft>
                <a:spcPts val="0"/>
              </a:spcAft>
              <a:buSzPts val="1120"/>
              <a:buNone/>
            </a:pPr>
            <a:r>
              <a:t/>
            </a:r>
            <a:endParaRPr/>
          </a:p>
        </p:txBody>
      </p:sp>
      <p:sp>
        <p:nvSpPr>
          <p:cNvPr id="609" name="Google Shape;609;p32"/>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XMPP</a:t>
            </a:r>
            <a:endParaRPr/>
          </a:p>
        </p:txBody>
      </p:sp>
      <p:sp>
        <p:nvSpPr>
          <p:cNvPr id="610" name="Google Shape;610;p32"/>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120"/>
              <a:buNone/>
            </a:pPr>
            <a:r>
              <a:rPr lang="en-US"/>
              <a:t>Extensible Messaging and Presence Protocol it is a protocol for real-time communication and streaming XML data between network entities</a:t>
            </a:r>
            <a:endParaRPr/>
          </a:p>
          <a:p>
            <a:pPr indent="0" lvl="0" marL="0" rtl="0" algn="just">
              <a:spcBef>
                <a:spcPts val="1000"/>
              </a:spcBef>
              <a:spcAft>
                <a:spcPts val="0"/>
              </a:spcAft>
              <a:buSzPts val="1120"/>
              <a:buNone/>
            </a:pPr>
            <a:r>
              <a:rPr lang="en-US"/>
              <a:t>XMPP powers wide range of applications including messaging, presence, data syndication, gaming multiparty chat and voice / voice calls</a:t>
            </a:r>
            <a:endParaRPr/>
          </a:p>
        </p:txBody>
      </p:sp>
      <p:sp>
        <p:nvSpPr>
          <p:cNvPr id="611" name="Google Shape;611;p32"/>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SzPts val="1920"/>
              <a:buNone/>
            </a:pPr>
            <a:r>
              <a:rPr lang="en-US"/>
              <a:t>DDS</a:t>
            </a:r>
            <a:endParaRPr/>
          </a:p>
        </p:txBody>
      </p:sp>
      <p:sp>
        <p:nvSpPr>
          <p:cNvPr id="612" name="Google Shape;612;p32"/>
          <p:cNvSpPr txBox="1"/>
          <p:nvPr>
            <p:ph idx="6" type="body"/>
          </p:nvPr>
        </p:nvSpPr>
        <p:spPr>
          <a:xfrm>
            <a:off x="7888329" y="3099552"/>
            <a:ext cx="3597818" cy="2847293"/>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SzPts val="1120"/>
              <a:buNone/>
            </a:pPr>
            <a:r>
              <a:rPr lang="en-US"/>
              <a:t>Data Distribution service is a data-centric middleware standard for device-to-device or machine-to-machine communication.</a:t>
            </a:r>
            <a:endParaRPr/>
          </a:p>
          <a:p>
            <a:pPr indent="0" lvl="0" marL="0" rtl="0" algn="just">
              <a:lnSpc>
                <a:spcPct val="150000"/>
              </a:lnSpc>
              <a:spcBef>
                <a:spcPts val="1000"/>
              </a:spcBef>
              <a:spcAft>
                <a:spcPts val="0"/>
              </a:spcAft>
              <a:buSzPts val="1120"/>
              <a:buNone/>
            </a:pPr>
            <a:r>
              <a:rPr lang="en-US"/>
              <a:t>Publish subscribe model where publishers create topics to which subscribers can use.</a:t>
            </a:r>
            <a:endParaRPr/>
          </a:p>
          <a:p>
            <a:pPr indent="0" lvl="0" marL="0" rtl="0" algn="just">
              <a:lnSpc>
                <a:spcPct val="150000"/>
              </a:lnSpc>
              <a:spcBef>
                <a:spcPts val="1000"/>
              </a:spcBef>
              <a:spcAft>
                <a:spcPts val="0"/>
              </a:spcAft>
              <a:buSzPts val="1120"/>
              <a:buNone/>
            </a:pPr>
            <a:r>
              <a:rPr lang="en-US"/>
              <a:t>Provides Quality-of-service control and configurable reliability.</a:t>
            </a:r>
            <a:endParaRPr/>
          </a:p>
          <a:p>
            <a:pPr indent="0" lvl="0" marL="0" rtl="0" algn="just">
              <a:spcBef>
                <a:spcPts val="1000"/>
              </a:spcBef>
              <a:spcAft>
                <a:spcPts val="0"/>
              </a:spcAft>
              <a:buSzPts val="1120"/>
              <a:buNone/>
            </a:pPr>
            <a:r>
              <a:t/>
            </a:r>
            <a:endParaRPr/>
          </a:p>
        </p:txBody>
      </p:sp>
      <p:pic>
        <p:nvPicPr>
          <p:cNvPr descr="MQTT IoT Protocol complete Tutorial - How it Works with a demo" id="613" name="Google Shape;613;p32"/>
          <p:cNvPicPr preferRelativeResize="0"/>
          <p:nvPr/>
        </p:nvPicPr>
        <p:blipFill rotWithShape="1">
          <a:blip r:embed="rId3">
            <a:alphaModFix/>
          </a:blip>
          <a:srcRect b="0" l="0" r="0" t="0"/>
          <a:stretch/>
        </p:blipFill>
        <p:spPr>
          <a:xfrm>
            <a:off x="1508947" y="5208996"/>
            <a:ext cx="1871459" cy="130097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33"/>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lang="en-US"/>
              <a:t>Thank you!</a:t>
            </a:r>
            <a:endParaRPr/>
          </a:p>
        </p:txBody>
      </p:sp>
      <p:sp>
        <p:nvSpPr>
          <p:cNvPr id="619" name="Google Shape;619;p33"/>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44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3600"/>
              <a:buFont typeface="Century Gothic"/>
              <a:buNone/>
            </a:pPr>
            <a:r>
              <a:rPr b="1" lang="en-US">
                <a:solidFill>
                  <a:schemeClr val="lt1"/>
                </a:solidFill>
              </a:rPr>
              <a:t>History of IoT</a:t>
            </a:r>
            <a:endParaRPr/>
          </a:p>
        </p:txBody>
      </p:sp>
      <p:pic>
        <p:nvPicPr>
          <p:cNvPr id="300" name="Google Shape;300;p4"/>
          <p:cNvPicPr preferRelativeResize="0"/>
          <p:nvPr/>
        </p:nvPicPr>
        <p:blipFill rotWithShape="1">
          <a:blip r:embed="rId3">
            <a:alphaModFix/>
          </a:blip>
          <a:srcRect b="0" l="0" r="0" t="0"/>
          <a:stretch/>
        </p:blipFill>
        <p:spPr>
          <a:xfrm>
            <a:off x="1571225" y="2352940"/>
            <a:ext cx="8332629" cy="442670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5"/>
          <p:cNvSpPr txBox="1"/>
          <p:nvPr>
            <p:ph type="title"/>
          </p:nvPr>
        </p:nvSpPr>
        <p:spPr>
          <a:xfrm>
            <a:off x="463639" y="471152"/>
            <a:ext cx="4159876" cy="520522"/>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US"/>
              <a:t>What is IoT - Definition</a:t>
            </a:r>
            <a:endParaRPr/>
          </a:p>
        </p:txBody>
      </p:sp>
      <p:sp>
        <p:nvSpPr>
          <p:cNvPr id="307" name="Google Shape;307;p5"/>
          <p:cNvSpPr txBox="1"/>
          <p:nvPr>
            <p:ph idx="2" type="body"/>
          </p:nvPr>
        </p:nvSpPr>
        <p:spPr>
          <a:xfrm>
            <a:off x="628138" y="2095413"/>
            <a:ext cx="3813461" cy="2895599"/>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SzPts val="1280"/>
              <a:buNone/>
            </a:pPr>
            <a:r>
              <a:t/>
            </a:r>
            <a:endParaRPr b="1" sz="1600">
              <a:solidFill>
                <a:schemeClr val="lt1"/>
              </a:solidFill>
            </a:endParaRPr>
          </a:p>
          <a:p>
            <a:pPr indent="0" lvl="0" marL="0" rtl="0" algn="l">
              <a:lnSpc>
                <a:spcPct val="80000"/>
              </a:lnSpc>
              <a:spcBef>
                <a:spcPts val="1000"/>
              </a:spcBef>
              <a:spcAft>
                <a:spcPts val="0"/>
              </a:spcAft>
              <a:buSzPts val="1280"/>
              <a:buNone/>
            </a:pPr>
            <a:r>
              <a:t/>
            </a:r>
            <a:endParaRPr b="1" sz="1600">
              <a:solidFill>
                <a:schemeClr val="lt1"/>
              </a:solidFill>
            </a:endParaRPr>
          </a:p>
          <a:p>
            <a:pPr indent="0" lvl="0" marL="0" rtl="0" algn="l">
              <a:lnSpc>
                <a:spcPct val="80000"/>
              </a:lnSpc>
              <a:spcBef>
                <a:spcPts val="1000"/>
              </a:spcBef>
              <a:spcAft>
                <a:spcPts val="0"/>
              </a:spcAft>
              <a:buSzPts val="1280"/>
              <a:buNone/>
            </a:pPr>
            <a:r>
              <a:rPr b="1" lang="en-US" sz="1600">
                <a:solidFill>
                  <a:schemeClr val="lt1"/>
                </a:solidFill>
              </a:rPr>
              <a:t>Internet connects all people, </a:t>
            </a:r>
            <a:endParaRPr/>
          </a:p>
          <a:p>
            <a:pPr indent="0" lvl="0" marL="0" rtl="0" algn="l">
              <a:lnSpc>
                <a:spcPct val="80000"/>
              </a:lnSpc>
              <a:spcBef>
                <a:spcPts val="1000"/>
              </a:spcBef>
              <a:spcAft>
                <a:spcPts val="0"/>
              </a:spcAft>
              <a:buSzPts val="1280"/>
              <a:buNone/>
            </a:pPr>
            <a:r>
              <a:rPr b="1" lang="en-US" sz="1600">
                <a:solidFill>
                  <a:schemeClr val="lt1"/>
                </a:solidFill>
              </a:rPr>
              <a:t>so it is called “the Internet of  People”</a:t>
            </a:r>
            <a:endParaRPr/>
          </a:p>
          <a:p>
            <a:pPr indent="0" lvl="0" marL="0" rtl="0" algn="l">
              <a:lnSpc>
                <a:spcPct val="80000"/>
              </a:lnSpc>
              <a:spcBef>
                <a:spcPts val="1000"/>
              </a:spcBef>
              <a:spcAft>
                <a:spcPts val="0"/>
              </a:spcAft>
              <a:buSzPts val="1280"/>
              <a:buNone/>
            </a:pPr>
            <a:r>
              <a:t/>
            </a:r>
            <a:endParaRPr b="1" sz="1600">
              <a:solidFill>
                <a:schemeClr val="lt1"/>
              </a:solidFill>
            </a:endParaRPr>
          </a:p>
          <a:p>
            <a:pPr indent="0" lvl="0" marL="0" rtl="0" algn="l">
              <a:lnSpc>
                <a:spcPct val="80000"/>
              </a:lnSpc>
              <a:spcBef>
                <a:spcPts val="1000"/>
              </a:spcBef>
              <a:spcAft>
                <a:spcPts val="0"/>
              </a:spcAft>
              <a:buSzPts val="1280"/>
              <a:buNone/>
            </a:pPr>
            <a:r>
              <a:t/>
            </a:r>
            <a:endParaRPr b="1" sz="1600">
              <a:solidFill>
                <a:schemeClr val="lt1"/>
              </a:solidFill>
            </a:endParaRPr>
          </a:p>
          <a:p>
            <a:pPr indent="0" lvl="0" marL="0" rtl="0" algn="l">
              <a:lnSpc>
                <a:spcPct val="80000"/>
              </a:lnSpc>
              <a:spcBef>
                <a:spcPts val="1000"/>
              </a:spcBef>
              <a:spcAft>
                <a:spcPts val="0"/>
              </a:spcAft>
              <a:buSzPts val="1280"/>
              <a:buNone/>
            </a:pPr>
            <a:r>
              <a:t/>
            </a:r>
            <a:endParaRPr b="1" sz="1600">
              <a:solidFill>
                <a:schemeClr val="lt1"/>
              </a:solidFill>
            </a:endParaRPr>
          </a:p>
          <a:p>
            <a:pPr indent="0" lvl="0" marL="0" rtl="0" algn="l">
              <a:lnSpc>
                <a:spcPct val="80000"/>
              </a:lnSpc>
              <a:spcBef>
                <a:spcPts val="1000"/>
              </a:spcBef>
              <a:spcAft>
                <a:spcPts val="0"/>
              </a:spcAft>
              <a:buSzPts val="1280"/>
              <a:buNone/>
            </a:pPr>
            <a:r>
              <a:rPr b="1" lang="en-US" sz="1600">
                <a:solidFill>
                  <a:schemeClr val="lt1"/>
                </a:solidFill>
              </a:rPr>
              <a:t>IoT connects all things, </a:t>
            </a:r>
            <a:endParaRPr/>
          </a:p>
          <a:p>
            <a:pPr indent="0" lvl="0" marL="0" rtl="0" algn="l">
              <a:lnSpc>
                <a:spcPct val="80000"/>
              </a:lnSpc>
              <a:spcBef>
                <a:spcPts val="1000"/>
              </a:spcBef>
              <a:spcAft>
                <a:spcPts val="0"/>
              </a:spcAft>
              <a:buSzPts val="1280"/>
              <a:buNone/>
            </a:pPr>
            <a:r>
              <a:rPr b="1" lang="en-US" sz="1600">
                <a:solidFill>
                  <a:schemeClr val="lt1"/>
                </a:solidFill>
              </a:rPr>
              <a:t>so it is called “the Internet of Things”</a:t>
            </a:r>
            <a:endParaRPr/>
          </a:p>
          <a:p>
            <a:pPr indent="0" lvl="0" marL="0" rtl="0" algn="l">
              <a:spcBef>
                <a:spcPts val="1000"/>
              </a:spcBef>
              <a:spcAft>
                <a:spcPts val="0"/>
              </a:spcAft>
              <a:buSzPts val="1280"/>
              <a:buNone/>
            </a:pPr>
            <a:r>
              <a:t/>
            </a:r>
            <a:endParaRPr b="1" sz="1600">
              <a:solidFill>
                <a:schemeClr val="lt1"/>
              </a:solidFill>
            </a:endParaRPr>
          </a:p>
        </p:txBody>
      </p:sp>
      <p:pic>
        <p:nvPicPr>
          <p:cNvPr descr=" salesforce job" id="308" name="Google Shape;308;p5"/>
          <p:cNvPicPr preferRelativeResize="0"/>
          <p:nvPr>
            <p:ph idx="1" type="body"/>
          </p:nvPr>
        </p:nvPicPr>
        <p:blipFill rotWithShape="1">
          <a:blip r:embed="rId3">
            <a:alphaModFix/>
          </a:blip>
          <a:srcRect b="0" l="0" r="0" t="0"/>
          <a:stretch/>
        </p:blipFill>
        <p:spPr>
          <a:xfrm>
            <a:off x="5467206" y="1963341"/>
            <a:ext cx="6227408" cy="350291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6"/>
          <p:cNvSpPr txBox="1"/>
          <p:nvPr>
            <p:ph type="title"/>
          </p:nvPr>
        </p:nvSpPr>
        <p:spPr>
          <a:xfrm>
            <a:off x="1154955" y="587066"/>
            <a:ext cx="2793158" cy="406928"/>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US"/>
              <a:t>IoT – Definition</a:t>
            </a:r>
            <a:endParaRPr/>
          </a:p>
        </p:txBody>
      </p:sp>
      <p:sp>
        <p:nvSpPr>
          <p:cNvPr id="314" name="Google Shape;314;p6"/>
          <p:cNvSpPr txBox="1"/>
          <p:nvPr>
            <p:ph idx="2" type="body"/>
          </p:nvPr>
        </p:nvSpPr>
        <p:spPr>
          <a:xfrm>
            <a:off x="573806" y="1320455"/>
            <a:ext cx="4075500" cy="4680600"/>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chemeClr val="dk2"/>
              </a:buClr>
              <a:buSzPts val="1840"/>
              <a:buNone/>
            </a:pPr>
            <a:r>
              <a:rPr lang="en-US" sz="1600">
                <a:solidFill>
                  <a:schemeClr val="lt1"/>
                </a:solidFill>
                <a:latin typeface="Verdana"/>
                <a:ea typeface="Verdana"/>
                <a:cs typeface="Verdana"/>
                <a:sym typeface="Verdana"/>
              </a:rPr>
              <a:t>The Internet of Things, also called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The Internet of Objects, refers to a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wireless network between objects,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usually the network will be wireless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and self-configuring, such as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household appliances.</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                                 ------Wikipedia</a:t>
            </a:r>
            <a:endParaRPr/>
          </a:p>
          <a:p>
            <a:pPr indent="0" lvl="0" marL="0" rtl="0" algn="just">
              <a:lnSpc>
                <a:spcPct val="90000"/>
              </a:lnSpc>
              <a:spcBef>
                <a:spcPts val="320"/>
              </a:spcBef>
              <a:spcAft>
                <a:spcPts val="0"/>
              </a:spcAft>
              <a:buClr>
                <a:schemeClr val="dk2"/>
              </a:buClr>
              <a:buSzPts val="1840"/>
              <a:buNone/>
            </a:pPr>
            <a:r>
              <a:t/>
            </a:r>
            <a:endParaRPr sz="1600">
              <a:solidFill>
                <a:schemeClr val="lt1"/>
              </a:solidFill>
              <a:latin typeface="Verdana"/>
              <a:ea typeface="Verdana"/>
              <a:cs typeface="Verdana"/>
              <a:sym typeface="Verdana"/>
            </a:endParaRPr>
          </a:p>
          <a:p>
            <a:pPr indent="0" lvl="0" marL="0" rtl="0" algn="just">
              <a:lnSpc>
                <a:spcPct val="90000"/>
              </a:lnSpc>
              <a:spcBef>
                <a:spcPts val="320"/>
              </a:spcBef>
              <a:spcAft>
                <a:spcPts val="0"/>
              </a:spcAft>
              <a:buClr>
                <a:schemeClr val="dk2"/>
              </a:buClr>
              <a:buSzPts val="1840"/>
              <a:buNone/>
            </a:pPr>
            <a:r>
              <a:t/>
            </a:r>
            <a:endParaRPr sz="1600">
              <a:solidFill>
                <a:schemeClr val="lt1"/>
              </a:solidFill>
              <a:latin typeface="Verdana"/>
              <a:ea typeface="Verdana"/>
              <a:cs typeface="Verdana"/>
              <a:sym typeface="Verdana"/>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The IoT can be viewed as a global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infrastructure for the information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society, enabling advanced services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by interconnecting (physical and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virtual) things based on existing and evolving interoperable information </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and communication technologies(ICT)</a:t>
            </a:r>
            <a:endParaRPr/>
          </a:p>
          <a:p>
            <a:pPr indent="0" lvl="0" marL="0" rtl="0" algn="just">
              <a:lnSpc>
                <a:spcPct val="90000"/>
              </a:lnSpc>
              <a:spcBef>
                <a:spcPts val="320"/>
              </a:spcBef>
              <a:spcAft>
                <a:spcPts val="0"/>
              </a:spcAft>
              <a:buClr>
                <a:schemeClr val="dk2"/>
              </a:buClr>
              <a:buSzPts val="1840"/>
              <a:buNone/>
            </a:pPr>
            <a:r>
              <a:rPr lang="en-US" sz="1600">
                <a:solidFill>
                  <a:schemeClr val="lt1"/>
                </a:solidFill>
                <a:latin typeface="Verdana"/>
                <a:ea typeface="Verdana"/>
                <a:cs typeface="Verdana"/>
                <a:sym typeface="Verdana"/>
              </a:rPr>
              <a:t>						   ------ITU</a:t>
            </a:r>
            <a:endParaRPr/>
          </a:p>
          <a:p>
            <a:pPr indent="0" lvl="0" marL="0" rtl="0" algn="just">
              <a:spcBef>
                <a:spcPts val="1000"/>
              </a:spcBef>
              <a:spcAft>
                <a:spcPts val="0"/>
              </a:spcAft>
              <a:buSzPts val="1280"/>
              <a:buNone/>
            </a:pPr>
            <a:r>
              <a:t/>
            </a:r>
            <a:endParaRPr sz="1600">
              <a:solidFill>
                <a:schemeClr val="lt1"/>
              </a:solidFill>
              <a:latin typeface="Verdana"/>
              <a:ea typeface="Verdana"/>
              <a:cs typeface="Verdana"/>
              <a:sym typeface="Verdana"/>
            </a:endParaRPr>
          </a:p>
          <a:p>
            <a:pPr indent="0" lvl="0" marL="0" rtl="0" algn="just">
              <a:spcBef>
                <a:spcPts val="1000"/>
              </a:spcBef>
              <a:spcAft>
                <a:spcPts val="0"/>
              </a:spcAft>
              <a:buSzPts val="1280"/>
              <a:buNone/>
            </a:pPr>
            <a:r>
              <a:t/>
            </a:r>
            <a:endParaRPr sz="1600">
              <a:solidFill>
                <a:schemeClr val="lt1"/>
              </a:solidFill>
              <a:latin typeface="Verdana"/>
              <a:ea typeface="Verdana"/>
              <a:cs typeface="Verdana"/>
              <a:sym typeface="Verdana"/>
            </a:endParaRPr>
          </a:p>
        </p:txBody>
      </p:sp>
      <p:grpSp>
        <p:nvGrpSpPr>
          <p:cNvPr id="315" name="Google Shape;315;p6"/>
          <p:cNvGrpSpPr/>
          <p:nvPr/>
        </p:nvGrpSpPr>
        <p:grpSpPr>
          <a:xfrm>
            <a:off x="5318975" y="1702328"/>
            <a:ext cx="6317338" cy="3532586"/>
            <a:chOff x="5260894" y="3333750"/>
            <a:chExt cx="6317338" cy="3532586"/>
          </a:xfrm>
        </p:grpSpPr>
        <p:pic>
          <p:nvPicPr>
            <p:cNvPr id="316" name="Google Shape;316;p6"/>
            <p:cNvPicPr preferRelativeResize="0"/>
            <p:nvPr/>
          </p:nvPicPr>
          <p:blipFill rotWithShape="1">
            <a:blip r:embed="rId3">
              <a:alphaModFix/>
            </a:blip>
            <a:srcRect b="0" l="0" r="0" t="0"/>
            <a:stretch/>
          </p:blipFill>
          <p:spPr>
            <a:xfrm>
              <a:off x="5260894" y="3333750"/>
              <a:ext cx="6317338" cy="3532586"/>
            </a:xfrm>
            <a:prstGeom prst="rect">
              <a:avLst/>
            </a:prstGeom>
            <a:noFill/>
            <a:ln>
              <a:noFill/>
            </a:ln>
          </p:spPr>
        </p:pic>
        <p:sp>
          <p:nvSpPr>
            <p:cNvPr id="317" name="Google Shape;317;p6"/>
            <p:cNvSpPr txBox="1"/>
            <p:nvPr/>
          </p:nvSpPr>
          <p:spPr>
            <a:xfrm>
              <a:off x="6162350" y="3603293"/>
              <a:ext cx="1395865" cy="262251"/>
            </a:xfrm>
            <a:prstGeom prst="rect">
              <a:avLst/>
            </a:prstGeom>
            <a:noFill/>
            <a:ln>
              <a:noFill/>
            </a:ln>
          </p:spPr>
          <p:txBody>
            <a:bodyPr anchorCtr="0" anchor="t" bIns="0" lIns="0" spcFirstLastPara="1" rIns="0" wrap="square" tIns="15875">
              <a:spAutoFit/>
            </a:bodyPr>
            <a:lstStyle/>
            <a:p>
              <a:pPr indent="0" lvl="0" marL="0" marR="0" rtl="0" algn="l">
                <a:lnSpc>
                  <a:spcPct val="100000"/>
                </a:lnSpc>
                <a:spcBef>
                  <a:spcPts val="0"/>
                </a:spcBef>
                <a:spcAft>
                  <a:spcPts val="0"/>
                </a:spcAft>
                <a:buNone/>
              </a:pPr>
              <a:r>
                <a:rPr b="1" i="0" lang="en-US" sz="1600" u="none" cap="none" strike="noStrike">
                  <a:solidFill>
                    <a:schemeClr val="lt1"/>
                  </a:solidFill>
                  <a:latin typeface="Times New Roman"/>
                  <a:ea typeface="Times New Roman"/>
                  <a:cs typeface="Times New Roman"/>
                  <a:sym typeface="Times New Roman"/>
                </a:rPr>
                <a:t>What is IoT?</a:t>
              </a:r>
              <a:endParaRPr b="1" i="0" sz="1600" u="none" cap="none" strike="noStrike">
                <a:solidFill>
                  <a:schemeClr val="lt1"/>
                </a:solidFill>
                <a:latin typeface="Times New Roman"/>
                <a:ea typeface="Times New Roman"/>
                <a:cs typeface="Times New Roman"/>
                <a:sym typeface="Times New Roman"/>
              </a:endParaRPr>
            </a:p>
          </p:txBody>
        </p:sp>
        <p:sp>
          <p:nvSpPr>
            <p:cNvPr id="318" name="Google Shape;318;p6"/>
            <p:cNvSpPr txBox="1"/>
            <p:nvPr/>
          </p:nvSpPr>
          <p:spPr>
            <a:xfrm>
              <a:off x="7072450" y="5107087"/>
              <a:ext cx="1646384" cy="375103"/>
            </a:xfrm>
            <a:prstGeom prst="rect">
              <a:avLst/>
            </a:prstGeom>
            <a:noFill/>
            <a:ln>
              <a:noFill/>
            </a:ln>
          </p:spPr>
          <p:txBody>
            <a:bodyPr anchorCtr="0" anchor="t" bIns="0" lIns="0" spcFirstLastPara="1" rIns="0" wrap="square" tIns="15875">
              <a:spAutoFit/>
            </a:bodyPr>
            <a:lstStyle/>
            <a:p>
              <a:pPr indent="0" lvl="0" marL="0" marR="0" rtl="0" algn="l">
                <a:lnSpc>
                  <a:spcPct val="115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Security</a:t>
              </a:r>
              <a:endParaRPr b="1" i="0" sz="1200" u="none" cap="none" strike="noStrike">
                <a:solidFill>
                  <a:schemeClr val="lt1"/>
                </a:solidFill>
                <a:latin typeface="Times New Roman"/>
                <a:ea typeface="Times New Roman"/>
                <a:cs typeface="Times New Roman"/>
                <a:sym typeface="Times New Roman"/>
              </a:endParaRPr>
            </a:p>
            <a:p>
              <a:pPr indent="0" lvl="0" marL="793750" marR="0" rtl="0" algn="l">
                <a:lnSpc>
                  <a:spcPct val="115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Circuits</a:t>
              </a:r>
              <a:endParaRPr b="1" i="0" sz="1200" u="none" cap="none" strike="noStrike">
                <a:solidFill>
                  <a:schemeClr val="lt1"/>
                </a:solidFill>
                <a:latin typeface="Times New Roman"/>
                <a:ea typeface="Times New Roman"/>
                <a:cs typeface="Times New Roman"/>
                <a:sym typeface="Times New Roman"/>
              </a:endParaRPr>
            </a:p>
          </p:txBody>
        </p:sp>
        <p:sp>
          <p:nvSpPr>
            <p:cNvPr id="319" name="Google Shape;319;p6"/>
            <p:cNvSpPr txBox="1"/>
            <p:nvPr/>
          </p:nvSpPr>
          <p:spPr>
            <a:xfrm>
              <a:off x="7327703" y="4433738"/>
              <a:ext cx="633902" cy="200696"/>
            </a:xfrm>
            <a:prstGeom prst="rect">
              <a:avLst/>
            </a:prstGeom>
            <a:noFill/>
            <a:ln>
              <a:noFill/>
            </a:ln>
          </p:spPr>
          <p:txBody>
            <a:bodyPr anchorCtr="0" anchor="t" bIns="0" lIns="0" spcFirstLastPara="1" rIns="0" wrap="square" tIns="15875">
              <a:spAutoFit/>
            </a:bodyPr>
            <a:lstStyle/>
            <a:p>
              <a:pPr indent="0" lvl="0" marL="0" marR="0" rtl="0" algn="l">
                <a:lnSpc>
                  <a:spcPct val="100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Sensors</a:t>
              </a:r>
              <a:endParaRPr b="1" i="0" sz="1200" u="none" cap="none" strike="noStrike">
                <a:solidFill>
                  <a:schemeClr val="lt1"/>
                </a:solidFill>
                <a:latin typeface="Times New Roman"/>
                <a:ea typeface="Times New Roman"/>
                <a:cs typeface="Times New Roman"/>
                <a:sym typeface="Times New Roman"/>
              </a:endParaRPr>
            </a:p>
          </p:txBody>
        </p:sp>
        <p:sp>
          <p:nvSpPr>
            <p:cNvPr id="320" name="Google Shape;320;p6"/>
            <p:cNvSpPr txBox="1"/>
            <p:nvPr/>
          </p:nvSpPr>
          <p:spPr>
            <a:xfrm>
              <a:off x="7735335" y="5984249"/>
              <a:ext cx="1972940" cy="546735"/>
            </a:xfrm>
            <a:prstGeom prst="rect">
              <a:avLst/>
            </a:prstGeom>
            <a:noFill/>
            <a:ln>
              <a:noFill/>
            </a:ln>
          </p:spPr>
          <p:txBody>
            <a:bodyPr anchorCtr="0" anchor="t" bIns="0" lIns="0" spcFirstLastPara="1" rIns="0" wrap="square" tIns="15875">
              <a:spAutoFit/>
            </a:bodyPr>
            <a:lstStyle/>
            <a:p>
              <a:pPr indent="0" lvl="0" marL="0" marR="0" rtl="0" algn="l">
                <a:lnSpc>
                  <a:spcPct val="100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Sensors</a:t>
              </a:r>
              <a:endParaRPr b="1" i="0" sz="1200" u="none" cap="none" strike="noStrike">
                <a:solidFill>
                  <a:schemeClr val="lt1"/>
                </a:solidFill>
                <a:latin typeface="Times New Roman"/>
                <a:ea typeface="Times New Roman"/>
                <a:cs typeface="Times New Roman"/>
                <a:sym typeface="Times New Roman"/>
              </a:endParaRPr>
            </a:p>
            <a:p>
              <a:pPr indent="0" lvl="0" marL="0" marR="0" rtl="0" algn="l">
                <a:lnSpc>
                  <a:spcPct val="100000"/>
                </a:lnSpc>
                <a:spcBef>
                  <a:spcPts val="40"/>
                </a:spcBef>
                <a:spcAft>
                  <a:spcPts val="0"/>
                </a:spcAft>
                <a:buNone/>
              </a:pPr>
              <a:r>
                <a:t/>
              </a:r>
              <a:endParaRPr b="1" i="0" sz="1000" u="none" cap="none" strike="noStrike">
                <a:solidFill>
                  <a:schemeClr val="lt1"/>
                </a:solidFill>
                <a:latin typeface="Times New Roman"/>
                <a:ea typeface="Times New Roman"/>
                <a:cs typeface="Times New Roman"/>
                <a:sym typeface="Times New Roman"/>
              </a:endParaRPr>
            </a:p>
            <a:p>
              <a:pPr indent="0" lvl="0" marL="0" marR="5080" rtl="0" algn="r">
                <a:lnSpc>
                  <a:spcPct val="100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Sensors</a:t>
              </a:r>
              <a:endParaRPr b="1" i="0" sz="1200" u="none" cap="none" strike="noStrike">
                <a:solidFill>
                  <a:schemeClr val="lt1"/>
                </a:solidFill>
                <a:latin typeface="Times New Roman"/>
                <a:ea typeface="Times New Roman"/>
                <a:cs typeface="Times New Roman"/>
                <a:sym typeface="Times New Roman"/>
              </a:endParaRPr>
            </a:p>
          </p:txBody>
        </p:sp>
        <p:sp>
          <p:nvSpPr>
            <p:cNvPr id="321" name="Google Shape;321;p6"/>
            <p:cNvSpPr txBox="1"/>
            <p:nvPr/>
          </p:nvSpPr>
          <p:spPr>
            <a:xfrm>
              <a:off x="9180335" y="4864691"/>
              <a:ext cx="634702" cy="200696"/>
            </a:xfrm>
            <a:prstGeom prst="rect">
              <a:avLst/>
            </a:prstGeom>
            <a:noFill/>
            <a:ln>
              <a:noFill/>
            </a:ln>
          </p:spPr>
          <p:txBody>
            <a:bodyPr anchorCtr="0" anchor="t" bIns="0" lIns="0" spcFirstLastPara="1" rIns="0" wrap="square" tIns="15875">
              <a:spAutoFit/>
            </a:bodyPr>
            <a:lstStyle/>
            <a:p>
              <a:pPr indent="0" lvl="0" marL="0" marR="0" rtl="0" algn="l">
                <a:lnSpc>
                  <a:spcPct val="100000"/>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Internet</a:t>
              </a:r>
              <a:endParaRPr b="1" i="0" sz="1200" u="none" cap="none" strike="noStrike">
                <a:solidFill>
                  <a:schemeClr val="lt1"/>
                </a:solidFill>
                <a:latin typeface="Times New Roman"/>
                <a:ea typeface="Times New Roman"/>
                <a:cs typeface="Times New Roman"/>
                <a:sym typeface="Times New Roman"/>
              </a:endParaRPr>
            </a:p>
          </p:txBody>
        </p:sp>
        <p:sp>
          <p:nvSpPr>
            <p:cNvPr id="322" name="Google Shape;322;p6"/>
            <p:cNvSpPr txBox="1"/>
            <p:nvPr/>
          </p:nvSpPr>
          <p:spPr>
            <a:xfrm>
              <a:off x="7904355" y="3667589"/>
              <a:ext cx="2823745" cy="758413"/>
            </a:xfrm>
            <a:prstGeom prst="rect">
              <a:avLst/>
            </a:prstGeom>
            <a:noFill/>
            <a:ln>
              <a:noFill/>
            </a:ln>
          </p:spPr>
          <p:txBody>
            <a:bodyPr anchorCtr="0" anchor="t" bIns="0" lIns="0" spcFirstLastPara="1" rIns="0" wrap="square" tIns="13325">
              <a:spAutoFit/>
            </a:bodyPr>
            <a:lstStyle/>
            <a:p>
              <a:pPr indent="0" lvl="0" marL="213995" marR="144145" rtl="0" algn="l">
                <a:lnSpc>
                  <a:spcPct val="101499"/>
                </a:lnSpc>
                <a:spcBef>
                  <a:spcPts val="0"/>
                </a:spcBef>
                <a:spcAft>
                  <a:spcPts val="0"/>
                </a:spcAft>
                <a:buNone/>
              </a:pPr>
              <a:r>
                <a:rPr b="1" baseline="-25000" i="0" lang="en-US" sz="1800" u="none" cap="none" strike="noStrike">
                  <a:solidFill>
                    <a:schemeClr val="lt1"/>
                  </a:solidFill>
                  <a:latin typeface="Times New Roman"/>
                  <a:ea typeface="Times New Roman"/>
                  <a:cs typeface="Times New Roman"/>
                  <a:sym typeface="Times New Roman"/>
                </a:rPr>
                <a:t>Cool	</a:t>
              </a:r>
              <a:r>
                <a:rPr b="1" i="0" lang="en-US" sz="1200" u="none" cap="none" strike="noStrike">
                  <a:solidFill>
                    <a:schemeClr val="lt1"/>
                  </a:solidFill>
                  <a:latin typeface="Times New Roman"/>
                  <a:ea typeface="Times New Roman"/>
                  <a:cs typeface="Times New Roman"/>
                  <a:sym typeface="Times New Roman"/>
                </a:rPr>
                <a:t>Locomotive for  </a:t>
              </a:r>
              <a:r>
                <a:rPr b="1" baseline="-25000" i="0" lang="en-US" sz="1800" u="none" cap="none" strike="noStrike">
                  <a:solidFill>
                    <a:schemeClr val="lt1"/>
                  </a:solidFill>
                  <a:latin typeface="Times New Roman"/>
                  <a:ea typeface="Times New Roman"/>
                  <a:cs typeface="Times New Roman"/>
                  <a:sym typeface="Times New Roman"/>
                </a:rPr>
                <a:t>applications	</a:t>
              </a:r>
              <a:r>
                <a:rPr b="1" i="0" lang="en-US" sz="1200" u="none" cap="none" strike="noStrike">
                  <a:solidFill>
                    <a:schemeClr val="lt1"/>
                  </a:solidFill>
                  <a:latin typeface="Times New Roman"/>
                  <a:ea typeface="Times New Roman"/>
                  <a:cs typeface="Times New Roman"/>
                  <a:sym typeface="Times New Roman"/>
                </a:rPr>
                <a:t>innovation and</a:t>
              </a:r>
              <a:endParaRPr b="1" i="0" sz="1200" u="none" cap="none" strike="noStrike">
                <a:solidFill>
                  <a:schemeClr val="lt1"/>
                </a:solidFill>
                <a:latin typeface="Times New Roman"/>
                <a:ea typeface="Times New Roman"/>
                <a:cs typeface="Times New Roman"/>
                <a:sym typeface="Times New Roman"/>
              </a:endParaRPr>
            </a:p>
            <a:p>
              <a:pPr indent="0" lvl="0" marL="1102995" marR="0" rtl="0" algn="l">
                <a:lnSpc>
                  <a:spcPct val="114166"/>
                </a:lnSpc>
                <a:spcBef>
                  <a:spcPts val="55"/>
                </a:spcBef>
                <a:spcAft>
                  <a:spcPts val="0"/>
                </a:spcAft>
                <a:buNone/>
              </a:pPr>
              <a:r>
                <a:rPr b="1" i="0" lang="en-US" sz="1200" u="none" cap="none" strike="noStrike">
                  <a:solidFill>
                    <a:schemeClr val="lt1"/>
                  </a:solidFill>
                  <a:latin typeface="Times New Roman"/>
                  <a:ea typeface="Times New Roman"/>
                  <a:cs typeface="Times New Roman"/>
                  <a:sym typeface="Times New Roman"/>
                </a:rPr>
                <a:t>economic growth</a:t>
              </a:r>
              <a:endParaRPr b="1" i="0" sz="1200" u="none" cap="none" strike="noStrike">
                <a:solidFill>
                  <a:schemeClr val="lt1"/>
                </a:solidFill>
                <a:latin typeface="Times New Roman"/>
                <a:ea typeface="Times New Roman"/>
                <a:cs typeface="Times New Roman"/>
                <a:sym typeface="Times New Roman"/>
              </a:endParaRPr>
            </a:p>
            <a:p>
              <a:pPr indent="0" lvl="0" marL="25400" marR="0" rtl="0" algn="l">
                <a:lnSpc>
                  <a:spcPct val="114166"/>
                </a:lnSpc>
                <a:spcBef>
                  <a:spcPts val="0"/>
                </a:spcBef>
                <a:spcAft>
                  <a:spcPts val="0"/>
                </a:spcAft>
                <a:buNone/>
              </a:pPr>
              <a:r>
                <a:rPr b="1" i="0" lang="en-US" sz="1200" u="none" cap="none" strike="noStrike">
                  <a:solidFill>
                    <a:schemeClr val="lt1"/>
                  </a:solidFill>
                  <a:latin typeface="Times New Roman"/>
                  <a:ea typeface="Times New Roman"/>
                  <a:cs typeface="Times New Roman"/>
                  <a:sym typeface="Times New Roman"/>
                </a:rPr>
                <a:t>Big data</a:t>
              </a:r>
              <a:endParaRPr b="1" i="0" sz="1200" u="none" cap="none" strike="noStrike">
                <a:solidFill>
                  <a:schemeClr val="lt1"/>
                </a:solidFill>
                <a:latin typeface="Times New Roman"/>
                <a:ea typeface="Times New Roman"/>
                <a:cs typeface="Times New Roman"/>
                <a:sym typeface="Times New Roman"/>
              </a:endParaRPr>
            </a:p>
          </p:txBody>
        </p:sp>
        <p:sp>
          <p:nvSpPr>
            <p:cNvPr id="323" name="Google Shape;323;p6"/>
            <p:cNvSpPr/>
            <p:nvPr/>
          </p:nvSpPr>
          <p:spPr>
            <a:xfrm>
              <a:off x="5276314" y="3340100"/>
              <a:ext cx="6286500" cy="3517900"/>
            </a:xfrm>
            <a:custGeom>
              <a:rect b="b" l="l" r="r" t="t"/>
              <a:pathLst>
                <a:path extrusionOk="0" h="3517900" w="6286500">
                  <a:moveTo>
                    <a:pt x="0" y="0"/>
                  </a:moveTo>
                  <a:lnTo>
                    <a:pt x="6286500" y="0"/>
                  </a:lnTo>
                  <a:lnTo>
                    <a:pt x="6286500" y="3517900"/>
                  </a:lnTo>
                  <a:lnTo>
                    <a:pt x="0" y="3517900"/>
                  </a:lnTo>
                  <a:lnTo>
                    <a:pt x="0" y="0"/>
                  </a:lnTo>
                  <a:close/>
                </a:path>
              </a:pathLst>
            </a:custGeom>
            <a:noFill/>
            <a:ln cap="flat" cmpd="sng" w="12700">
              <a:solidFill>
                <a:srgbClr val="00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grpSp>
      <p:sp>
        <p:nvSpPr>
          <p:cNvPr id="324" name="Google Shape;324;p6"/>
          <p:cNvSpPr txBox="1"/>
          <p:nvPr/>
        </p:nvSpPr>
        <p:spPr>
          <a:xfrm>
            <a:off x="5334394" y="5333402"/>
            <a:ext cx="6283799" cy="184666"/>
          </a:xfrm>
          <a:prstGeom prst="rect">
            <a:avLst/>
          </a:prstGeom>
          <a:noFill/>
          <a:ln>
            <a:noFill/>
          </a:ln>
        </p:spPr>
        <p:txBody>
          <a:bodyPr anchorCtr="0" anchor="ctr" bIns="0" lIns="0" spcFirstLastPara="1" rIns="0" wrap="square" tIns="0">
            <a:spAutoFit/>
          </a:bodyPr>
          <a:lstStyle/>
          <a:p>
            <a:pPr indent="0" lvl="0" marL="12700" marR="0" rtl="0" algn="ctr">
              <a:spcBef>
                <a:spcPts val="0"/>
              </a:spcBef>
              <a:spcAft>
                <a:spcPts val="0"/>
              </a:spcAft>
              <a:buNone/>
            </a:pPr>
            <a:r>
              <a:rPr b="0" i="0" lang="en-US" sz="1200" u="none">
                <a:solidFill>
                  <a:srgbClr val="7F7F7F"/>
                </a:solidFill>
                <a:latin typeface="Arial"/>
                <a:ea typeface="Arial"/>
                <a:cs typeface="Arial"/>
                <a:sym typeface="Arial"/>
              </a:rPr>
              <a:t>Reference : Bahga &amp; Madisetti, © 2015 Book website: http://www.internet-of-things-book.com</a:t>
            </a:r>
            <a:endParaRPr b="0" i="0" sz="1200" u="sng">
              <a:solidFill>
                <a:srgbClr val="7F7F7F"/>
              </a:solidFill>
              <a:latin typeface="Arial"/>
              <a:ea typeface="Arial"/>
              <a:cs typeface="Arial"/>
              <a:sym typeface="Arial"/>
              <a:hlinkClick r:id="rId4">
                <a:extLst>
                  <a:ext uri="{A12FA001-AC4F-418D-AE19-62706E023703}">
                    <ahyp:hlinkClr val="tx"/>
                  </a:ext>
                </a:extLst>
              </a:hlinkClic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5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4" st="1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5" st="1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6" st="1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14">
                                            <p:txEl>
                                              <p:pRg end="17" st="17"/>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7"/>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Formal Definition of IoT</a:t>
            </a:r>
            <a:endParaRPr/>
          </a:p>
        </p:txBody>
      </p:sp>
      <p:sp>
        <p:nvSpPr>
          <p:cNvPr id="330" name="Google Shape;330;p7"/>
          <p:cNvSpPr txBox="1"/>
          <p:nvPr>
            <p:ph idx="1" type="body"/>
          </p:nvPr>
        </p:nvSpPr>
        <p:spPr>
          <a:xfrm>
            <a:off x="497305" y="2603500"/>
            <a:ext cx="11165305" cy="3416300"/>
          </a:xfrm>
          <a:prstGeom prst="rect">
            <a:avLst/>
          </a:prstGeom>
          <a:noFill/>
          <a:ln>
            <a:noFill/>
          </a:ln>
        </p:spPr>
        <p:txBody>
          <a:bodyPr anchorCtr="0" anchor="t" bIns="45700" lIns="91425" spcFirstLastPara="1" rIns="91425" wrap="square" tIns="45700">
            <a:normAutofit/>
          </a:bodyPr>
          <a:lstStyle/>
          <a:p>
            <a:pPr indent="-342900" lvl="0" marL="342900" rtl="0" algn="just">
              <a:spcBef>
                <a:spcPts val="0"/>
              </a:spcBef>
              <a:spcAft>
                <a:spcPts val="0"/>
              </a:spcAft>
              <a:buSzPts val="1920"/>
              <a:buChar char="►"/>
            </a:pPr>
            <a:r>
              <a:rPr lang="en-US" sz="2400"/>
              <a:t>A </a:t>
            </a:r>
            <a:r>
              <a:rPr b="1" lang="en-US" sz="2400"/>
              <a:t>dynamic global network </a:t>
            </a:r>
            <a:r>
              <a:rPr lang="en-US" sz="2400"/>
              <a:t>infrastructure with </a:t>
            </a:r>
            <a:r>
              <a:rPr b="1" lang="en-US" sz="2400"/>
              <a:t>self- configuring capabilities</a:t>
            </a:r>
            <a:r>
              <a:rPr lang="en-US" sz="2400"/>
              <a:t> based on standard and </a:t>
            </a:r>
            <a:r>
              <a:rPr b="1" lang="en-US" sz="2400"/>
              <a:t>interoperable</a:t>
            </a:r>
            <a:r>
              <a:rPr lang="en-US" sz="2400"/>
              <a:t> </a:t>
            </a:r>
            <a:r>
              <a:rPr b="1" lang="en-US" sz="2400"/>
              <a:t>communication protocols, </a:t>
            </a:r>
            <a:r>
              <a:rPr lang="en-US" sz="2400"/>
              <a:t>where physical and virtual “things” have </a:t>
            </a:r>
            <a:r>
              <a:rPr b="1" lang="en-US" sz="2400"/>
              <a:t>identities,</a:t>
            </a:r>
            <a:r>
              <a:rPr lang="en-US" sz="2400"/>
              <a:t> physical attributes, and use intelligent interfaces, and are seamlessly </a:t>
            </a:r>
            <a:r>
              <a:rPr b="1" lang="en-US" sz="2400"/>
              <a:t>integrated into information network </a:t>
            </a:r>
            <a:r>
              <a:rPr lang="en-US" sz="2400"/>
              <a:t>that communicate data with users and environments.</a:t>
            </a:r>
            <a:endParaRPr b="1" sz="2400"/>
          </a:p>
          <a:p>
            <a:pPr indent="-220980" lvl="0" marL="342900" rtl="0" algn="just">
              <a:spcBef>
                <a:spcPts val="1000"/>
              </a:spcBef>
              <a:spcAft>
                <a:spcPts val="0"/>
              </a:spcAft>
              <a:buSzPts val="1920"/>
              <a:buNone/>
            </a:pPr>
            <a:r>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8"/>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1"/>
              </a:buClr>
              <a:buSzPts val="3600"/>
              <a:buFont typeface="Arial"/>
              <a:buNone/>
            </a:pPr>
            <a:r>
              <a:rPr lang="en-US">
                <a:solidFill>
                  <a:schemeClr val="lt1"/>
                </a:solidFill>
                <a:latin typeface="Arial"/>
                <a:ea typeface="Arial"/>
                <a:cs typeface="Arial"/>
                <a:sym typeface="Arial"/>
              </a:rPr>
              <a:t>Why Internet of Things?</a:t>
            </a:r>
            <a:endParaRPr>
              <a:solidFill>
                <a:schemeClr val="lt1"/>
              </a:solidFill>
            </a:endParaRPr>
          </a:p>
        </p:txBody>
      </p:sp>
      <p:sp>
        <p:nvSpPr>
          <p:cNvPr id="336" name="Google Shape;336;p8"/>
          <p:cNvSpPr/>
          <p:nvPr/>
        </p:nvSpPr>
        <p:spPr>
          <a:xfrm>
            <a:off x="5331969" y="3424928"/>
            <a:ext cx="1450796" cy="1450974"/>
          </a:xfrm>
          <a:prstGeom prst="ellipse">
            <a:avLst/>
          </a:prstGeom>
          <a:solidFill>
            <a:srgbClr val="A10C5A">
              <a:alpha val="4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a:off x="5226182" y="2292439"/>
            <a:ext cx="1662370" cy="889622"/>
          </a:xfrm>
          <a:custGeom>
            <a:rect b="b" l="l" r="r" t="t"/>
            <a:pathLst>
              <a:path extrusionOk="0" h="889622" w="1662370">
                <a:moveTo>
                  <a:pt x="0" y="0"/>
                </a:moveTo>
                <a:lnTo>
                  <a:pt x="1662370" y="0"/>
                </a:lnTo>
                <a:lnTo>
                  <a:pt x="1662370" y="889622"/>
                </a:lnTo>
                <a:lnTo>
                  <a:pt x="0" y="889622"/>
                </a:lnTo>
                <a:lnTo>
                  <a:pt x="0" y="0"/>
                </a:lnTo>
                <a:close/>
              </a:path>
            </a:pathLst>
          </a:custGeom>
          <a:noFill/>
          <a:ln>
            <a:noFill/>
          </a:ln>
        </p:spPr>
        <p:txBody>
          <a:bodyPr anchorCtr="0" anchor="ctr" bIns="0" lIns="0" spcFirstLastPara="1" rIns="0" wrap="square" tIns="0">
            <a:noAutofit/>
          </a:bodyPr>
          <a:lstStyle/>
          <a:p>
            <a:pPr indent="0" lvl="0" marL="0" marR="0" rtl="1"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Dynamic control of industry and daily life</a:t>
            </a:r>
            <a:endParaRPr b="1" sz="1300">
              <a:solidFill>
                <a:srgbClr val="002060"/>
              </a:solidFill>
              <a:latin typeface="Century Gothic"/>
              <a:ea typeface="Century Gothic"/>
              <a:cs typeface="Century Gothic"/>
              <a:sym typeface="Century Gothic"/>
            </a:endParaRPr>
          </a:p>
        </p:txBody>
      </p:sp>
      <p:sp>
        <p:nvSpPr>
          <p:cNvPr id="338" name="Google Shape;338;p8"/>
          <p:cNvSpPr/>
          <p:nvPr/>
        </p:nvSpPr>
        <p:spPr>
          <a:xfrm>
            <a:off x="5757536" y="3629541"/>
            <a:ext cx="1450796" cy="1450974"/>
          </a:xfrm>
          <a:prstGeom prst="ellipse">
            <a:avLst/>
          </a:prstGeom>
          <a:solidFill>
            <a:srgbClr val="A30E5C">
              <a:alpha val="545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7387264" y="3137580"/>
            <a:ext cx="1571695" cy="978584"/>
          </a:xfrm>
          <a:custGeom>
            <a:rect b="b" l="l" r="r" t="t"/>
            <a:pathLst>
              <a:path extrusionOk="0" h="978584" w="1571695">
                <a:moveTo>
                  <a:pt x="0" y="0"/>
                </a:moveTo>
                <a:lnTo>
                  <a:pt x="1571695" y="0"/>
                </a:lnTo>
                <a:lnTo>
                  <a:pt x="1571695" y="978584"/>
                </a:lnTo>
                <a:lnTo>
                  <a:pt x="0" y="978584"/>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Improve the resource utilization ratio </a:t>
            </a:r>
            <a:endParaRPr/>
          </a:p>
        </p:txBody>
      </p:sp>
      <p:sp>
        <p:nvSpPr>
          <p:cNvPr id="340" name="Google Shape;340;p8"/>
          <p:cNvSpPr/>
          <p:nvPr/>
        </p:nvSpPr>
        <p:spPr>
          <a:xfrm>
            <a:off x="5862115" y="4089921"/>
            <a:ext cx="1450796" cy="1450974"/>
          </a:xfrm>
          <a:prstGeom prst="ellipse">
            <a:avLst/>
          </a:prstGeom>
          <a:solidFill>
            <a:srgbClr val="A60E5E">
              <a:alpha val="59607"/>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a:off x="7538389" y="4383051"/>
            <a:ext cx="1541470" cy="1045306"/>
          </a:xfrm>
          <a:custGeom>
            <a:rect b="b" l="l" r="r" t="t"/>
            <a:pathLst>
              <a:path extrusionOk="0" h="1045306" w="1541470">
                <a:moveTo>
                  <a:pt x="0" y="0"/>
                </a:moveTo>
                <a:lnTo>
                  <a:pt x="1541470" y="0"/>
                </a:lnTo>
                <a:lnTo>
                  <a:pt x="1541470" y="1045306"/>
                </a:lnTo>
                <a:lnTo>
                  <a:pt x="0" y="1045306"/>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Better relationship between human and nature</a:t>
            </a:r>
            <a:endParaRPr b="1" sz="1300">
              <a:solidFill>
                <a:srgbClr val="002060"/>
              </a:solidFill>
              <a:latin typeface="Century Gothic"/>
              <a:ea typeface="Century Gothic"/>
              <a:cs typeface="Century Gothic"/>
              <a:sym typeface="Century Gothic"/>
            </a:endParaRPr>
          </a:p>
        </p:txBody>
      </p:sp>
      <p:sp>
        <p:nvSpPr>
          <p:cNvPr id="342" name="Google Shape;342;p8"/>
          <p:cNvSpPr/>
          <p:nvPr/>
        </p:nvSpPr>
        <p:spPr>
          <a:xfrm>
            <a:off x="5567724" y="4459114"/>
            <a:ext cx="1450796" cy="1450974"/>
          </a:xfrm>
          <a:prstGeom prst="ellipse">
            <a:avLst/>
          </a:prstGeom>
          <a:solidFill>
            <a:srgbClr val="A90E60">
              <a:alpha val="64705"/>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6873440" y="5784206"/>
            <a:ext cx="1662370" cy="956344"/>
          </a:xfrm>
          <a:custGeom>
            <a:rect b="b" l="l" r="r" t="t"/>
            <a:pathLst>
              <a:path extrusionOk="0" h="956344" w="1662370">
                <a:moveTo>
                  <a:pt x="0" y="0"/>
                </a:moveTo>
                <a:lnTo>
                  <a:pt x="1662370" y="0"/>
                </a:lnTo>
                <a:lnTo>
                  <a:pt x="1662370" y="956344"/>
                </a:lnTo>
                <a:lnTo>
                  <a:pt x="0" y="956344"/>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Forming an intellectual entity by integrating human society and physical systems</a:t>
            </a:r>
            <a:endParaRPr b="1" sz="1300">
              <a:solidFill>
                <a:srgbClr val="002060"/>
              </a:solidFill>
              <a:latin typeface="Century Gothic"/>
              <a:ea typeface="Century Gothic"/>
              <a:cs typeface="Century Gothic"/>
              <a:sym typeface="Century Gothic"/>
            </a:endParaRPr>
          </a:p>
        </p:txBody>
      </p:sp>
      <p:sp>
        <p:nvSpPr>
          <p:cNvPr id="344" name="Google Shape;344;p8"/>
          <p:cNvSpPr/>
          <p:nvPr/>
        </p:nvSpPr>
        <p:spPr>
          <a:xfrm>
            <a:off x="5096215" y="4459114"/>
            <a:ext cx="1450796" cy="1450974"/>
          </a:xfrm>
          <a:prstGeom prst="ellipse">
            <a:avLst/>
          </a:prstGeom>
          <a:solidFill>
            <a:srgbClr val="AC0F61">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a:off x="3578924" y="5784206"/>
            <a:ext cx="1662370" cy="956344"/>
          </a:xfrm>
          <a:custGeom>
            <a:rect b="b" l="l" r="r" t="t"/>
            <a:pathLst>
              <a:path extrusionOk="0" h="956344" w="1662370">
                <a:moveTo>
                  <a:pt x="0" y="0"/>
                </a:moveTo>
                <a:lnTo>
                  <a:pt x="1662370" y="0"/>
                </a:lnTo>
                <a:lnTo>
                  <a:pt x="1662370" y="956344"/>
                </a:lnTo>
                <a:lnTo>
                  <a:pt x="0" y="956344"/>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Flexible configuration</a:t>
            </a:r>
            <a:endParaRPr b="1" sz="1300">
              <a:solidFill>
                <a:srgbClr val="002060"/>
              </a:solidFill>
              <a:latin typeface="Century Gothic"/>
              <a:ea typeface="Century Gothic"/>
              <a:cs typeface="Century Gothic"/>
              <a:sym typeface="Century Gothic"/>
            </a:endParaRPr>
          </a:p>
        </p:txBody>
      </p:sp>
      <p:sp>
        <p:nvSpPr>
          <p:cNvPr id="346" name="Google Shape;346;p8"/>
          <p:cNvSpPr/>
          <p:nvPr/>
        </p:nvSpPr>
        <p:spPr>
          <a:xfrm>
            <a:off x="4801824" y="4089921"/>
            <a:ext cx="1450796" cy="1450974"/>
          </a:xfrm>
          <a:prstGeom prst="ellipse">
            <a:avLst/>
          </a:prstGeom>
          <a:solidFill>
            <a:srgbClr val="AF0F63">
              <a:alpha val="745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3034875" y="4383051"/>
            <a:ext cx="1541470" cy="1045306"/>
          </a:xfrm>
          <a:custGeom>
            <a:rect b="b" l="l" r="r" t="t"/>
            <a:pathLst>
              <a:path extrusionOk="0" h="1045306" w="1541470">
                <a:moveTo>
                  <a:pt x="0" y="0"/>
                </a:moveTo>
                <a:lnTo>
                  <a:pt x="1541470" y="0"/>
                </a:lnTo>
                <a:lnTo>
                  <a:pt x="1541470" y="1045306"/>
                </a:lnTo>
                <a:lnTo>
                  <a:pt x="0" y="1045306"/>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Universal transport &amp; internetworking</a:t>
            </a:r>
            <a:endParaRPr b="1" sz="1300">
              <a:solidFill>
                <a:srgbClr val="002060"/>
              </a:solidFill>
              <a:latin typeface="Century Gothic"/>
              <a:ea typeface="Century Gothic"/>
              <a:cs typeface="Century Gothic"/>
              <a:sym typeface="Century Gothic"/>
            </a:endParaRPr>
          </a:p>
        </p:txBody>
      </p:sp>
      <p:sp>
        <p:nvSpPr>
          <p:cNvPr id="348" name="Google Shape;348;p8"/>
          <p:cNvSpPr/>
          <p:nvPr/>
        </p:nvSpPr>
        <p:spPr>
          <a:xfrm>
            <a:off x="4906403" y="3629541"/>
            <a:ext cx="1450796" cy="1450974"/>
          </a:xfrm>
          <a:prstGeom prst="ellipse">
            <a:avLst/>
          </a:prstGeom>
          <a:solidFill>
            <a:srgbClr val="B11065">
              <a:alpha val="79607"/>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a:off x="3155775" y="3137580"/>
            <a:ext cx="1571695" cy="978584"/>
          </a:xfrm>
          <a:custGeom>
            <a:rect b="b" l="l" r="r" t="t"/>
            <a:pathLst>
              <a:path extrusionOk="0" h="978584" w="1571695">
                <a:moveTo>
                  <a:pt x="0" y="0"/>
                </a:moveTo>
                <a:lnTo>
                  <a:pt x="1571695" y="0"/>
                </a:lnTo>
                <a:lnTo>
                  <a:pt x="1571695" y="978584"/>
                </a:lnTo>
                <a:lnTo>
                  <a:pt x="0" y="978584"/>
                </a:lnTo>
                <a:lnTo>
                  <a:pt x="0" y="0"/>
                </a:lnTo>
                <a:close/>
              </a:path>
            </a:pathLst>
          </a:custGeom>
          <a:noFill/>
          <a:ln>
            <a:noFill/>
          </a:ln>
        </p:spPr>
        <p:txBody>
          <a:bodyPr anchorCtr="0" anchor="ctr" bIns="0" lIns="0" spcFirstLastPara="1" rIns="0" wrap="square" tIns="0">
            <a:noAutofit/>
          </a:bodyPr>
          <a:lstStyle/>
          <a:p>
            <a:pPr indent="0" lvl="0" marL="0" marR="0" rtl="0" algn="ctr">
              <a:lnSpc>
                <a:spcPct val="90000"/>
              </a:lnSpc>
              <a:spcBef>
                <a:spcPts val="0"/>
              </a:spcBef>
              <a:spcAft>
                <a:spcPts val="0"/>
              </a:spcAft>
              <a:buNone/>
            </a:pPr>
            <a:r>
              <a:rPr b="1" lang="en-US" sz="1300">
                <a:solidFill>
                  <a:srgbClr val="002060"/>
                </a:solidFill>
                <a:latin typeface="Century Gothic"/>
                <a:ea typeface="Century Gothic"/>
                <a:cs typeface="Century Gothic"/>
                <a:sym typeface="Century Gothic"/>
              </a:rPr>
              <a:t>Accessibility &amp; Usability</a:t>
            </a:r>
            <a:endParaRPr b="1" sz="1300">
              <a:solidFill>
                <a:srgbClr val="002060"/>
              </a:solidFill>
              <a:latin typeface="Century Gothic"/>
              <a:ea typeface="Century Gothic"/>
              <a:cs typeface="Century Gothic"/>
              <a:sym typeface="Century Gothic"/>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1000"/>
                                        <p:tgtEl>
                                          <p:spTgt spid="336"/>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par>
                                <p:cTn fill="hold" nodeType="with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par>
                                <p:cTn fill="hold" nodeType="with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par>
                                <p:cTn fill="hold" nodeType="with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9"/>
                                        </p:tgtEl>
                                        <p:attrNameLst>
                                          <p:attrName>style.visibility</p:attrName>
                                        </p:attrNameLst>
                                      </p:cBhvr>
                                      <p:to>
                                        <p:strVal val="visible"/>
                                      </p:to>
                                    </p:set>
                                    <p:animEffect filter="fade" transition="in">
                                      <p:cBhvr>
                                        <p:cTn dur="1000"/>
                                        <p:tgtEl>
                                          <p:spTgt spid="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0"/>
                                        <p:tgtEl>
                                          <p:spTgt spid="3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9"/>
                                        </p:tgtEl>
                                        <p:attrNameLst>
                                          <p:attrName>style.visibility</p:attrName>
                                        </p:attrNameLst>
                                      </p:cBhvr>
                                      <p:to>
                                        <p:strVal val="visible"/>
                                      </p:to>
                                    </p:set>
                                    <p:animEffect filter="fade" transition="in">
                                      <p:cBhvr>
                                        <p:cTn dur="1000"/>
                                        <p:tgtEl>
                                          <p:spTgt spid="3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9"/>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Characteristics of IoT</a:t>
            </a:r>
            <a:endParaRPr/>
          </a:p>
        </p:txBody>
      </p:sp>
      <p:sp>
        <p:nvSpPr>
          <p:cNvPr id="356" name="Google Shape;356;p9"/>
          <p:cNvSpPr txBox="1"/>
          <p:nvPr>
            <p:ph idx="1" type="body"/>
          </p:nvPr>
        </p:nvSpPr>
        <p:spPr>
          <a:xfrm>
            <a:off x="449180" y="2603500"/>
            <a:ext cx="11197388" cy="3416300"/>
          </a:xfrm>
          <a:prstGeom prst="rect">
            <a:avLst/>
          </a:prstGeom>
          <a:noFill/>
          <a:ln>
            <a:noFill/>
          </a:ln>
        </p:spPr>
        <p:txBody>
          <a:bodyPr anchorCtr="0" anchor="t" bIns="45700" lIns="91425" spcFirstLastPara="1" rIns="91425" wrap="square" tIns="45700">
            <a:normAutofit/>
          </a:bodyPr>
          <a:lstStyle/>
          <a:p>
            <a:pPr indent="-342900" lvl="0" marL="342900" rtl="0" algn="l">
              <a:lnSpc>
                <a:spcPct val="150000"/>
              </a:lnSpc>
              <a:spcBef>
                <a:spcPts val="0"/>
              </a:spcBef>
              <a:spcAft>
                <a:spcPts val="0"/>
              </a:spcAft>
              <a:buSzPts val="1600"/>
              <a:buChar char="►"/>
            </a:pPr>
            <a:r>
              <a:rPr b="1" lang="en-US" sz="2000"/>
              <a:t>Dynamic Global network &amp; Self-Adapting</a:t>
            </a:r>
            <a:r>
              <a:rPr lang="en-US" sz="2000"/>
              <a:t> : Adapt the changes w.r.t changing contexts</a:t>
            </a:r>
            <a:endParaRPr/>
          </a:p>
          <a:p>
            <a:pPr indent="-342900" lvl="0" marL="342900" rtl="0" algn="l">
              <a:lnSpc>
                <a:spcPct val="150000"/>
              </a:lnSpc>
              <a:spcBef>
                <a:spcPts val="1000"/>
              </a:spcBef>
              <a:spcAft>
                <a:spcPts val="0"/>
              </a:spcAft>
              <a:buSzPts val="1600"/>
              <a:buChar char="►"/>
            </a:pPr>
            <a:r>
              <a:rPr b="1" lang="en-US" sz="2000"/>
              <a:t>Self Configuring</a:t>
            </a:r>
            <a:r>
              <a:rPr lang="en-US" sz="2000"/>
              <a:t> : Eg.  Fetching latest s/w updates without manual intervention.</a:t>
            </a:r>
            <a:endParaRPr/>
          </a:p>
          <a:p>
            <a:pPr indent="-342900" lvl="0" marL="342900" rtl="0" algn="l">
              <a:lnSpc>
                <a:spcPct val="150000"/>
              </a:lnSpc>
              <a:spcBef>
                <a:spcPts val="1000"/>
              </a:spcBef>
              <a:spcAft>
                <a:spcPts val="0"/>
              </a:spcAft>
              <a:buSzPts val="1600"/>
              <a:buChar char="►"/>
            </a:pPr>
            <a:r>
              <a:rPr b="1" lang="en-US" sz="2000"/>
              <a:t>Interoperable Communication Protocols </a:t>
            </a:r>
            <a:r>
              <a:rPr lang="en-US" sz="2000"/>
              <a:t>: Communicate through various protocols</a:t>
            </a:r>
            <a:endParaRPr/>
          </a:p>
          <a:p>
            <a:pPr indent="-342900" lvl="0" marL="342900" rtl="0" algn="l">
              <a:lnSpc>
                <a:spcPct val="150000"/>
              </a:lnSpc>
              <a:spcBef>
                <a:spcPts val="1000"/>
              </a:spcBef>
              <a:spcAft>
                <a:spcPts val="0"/>
              </a:spcAft>
              <a:buSzPts val="1600"/>
              <a:buChar char="►"/>
            </a:pPr>
            <a:r>
              <a:rPr b="1" lang="en-US" sz="2000"/>
              <a:t>Unique Identity</a:t>
            </a:r>
            <a:r>
              <a:rPr lang="en-US" sz="2000"/>
              <a:t> : Such as Unique IP Address or a URI</a:t>
            </a:r>
            <a:endParaRPr/>
          </a:p>
          <a:p>
            <a:pPr indent="-342900" lvl="0" marL="342900" rtl="0" algn="l">
              <a:lnSpc>
                <a:spcPct val="150000"/>
              </a:lnSpc>
              <a:spcBef>
                <a:spcPts val="1000"/>
              </a:spcBef>
              <a:spcAft>
                <a:spcPts val="0"/>
              </a:spcAft>
              <a:buSzPts val="1600"/>
              <a:buChar char="►"/>
            </a:pPr>
            <a:r>
              <a:rPr b="1" lang="en-US" sz="2000"/>
              <a:t>Integrated into Information Network</a:t>
            </a:r>
            <a:r>
              <a:rPr lang="en-US" sz="2000"/>
              <a:t> : This allows to communicate and exchange data with other devices to perform certain analysis.</a:t>
            </a:r>
            <a:endParaRPr/>
          </a:p>
          <a:p>
            <a:pPr indent="-241300" lvl="0" marL="342900" rtl="0" algn="l">
              <a:lnSpc>
                <a:spcPct val="150000"/>
              </a:lnSpc>
              <a:spcBef>
                <a:spcPts val="1000"/>
              </a:spcBef>
              <a:spcAft>
                <a:spcPts val="0"/>
              </a:spcAft>
              <a:buSzPts val="1600"/>
              <a:buNone/>
            </a:pPr>
            <a:r>
              <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2021-09-04T14:13:48Z</dcterms:created>
  <dc:creator>Administrator</dc:creator>
</cp:coreProperties>
</file>